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3"/>
  </p:notesMasterIdLst>
  <p:sldIdLst>
    <p:sldId id="256" r:id="rId2"/>
    <p:sldId id="257" r:id="rId3"/>
    <p:sldId id="259" r:id="rId4"/>
    <p:sldId id="275" r:id="rId5"/>
    <p:sldId id="271" r:id="rId6"/>
    <p:sldId id="264" r:id="rId7"/>
    <p:sldId id="277" r:id="rId8"/>
    <p:sldId id="267" r:id="rId9"/>
    <p:sldId id="270" r:id="rId10"/>
    <p:sldId id="276" r:id="rId11"/>
    <p:sldId id="269" r:id="rId12"/>
  </p:sldIdLst>
  <p:sldSz cx="9906000" cy="6858000" type="A4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888" autoAdjust="0"/>
  </p:normalViewPr>
  <p:slideViewPr>
    <p:cSldViewPr snapToGrid="0">
      <p:cViewPr>
        <p:scale>
          <a:sx n="69" d="100"/>
          <a:sy n="69" d="100"/>
        </p:scale>
        <p:origin x="1092" y="1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03BAC4-C04D-4969-A8BB-188AA8489B67}" type="datetimeFigureOut">
              <a:rPr kumimoji="1" lang="ja-JP" altLang="en-US" smtClean="0"/>
              <a:t>2018/1/29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BB97A6-96AC-4930-A586-7B32CC3AFFC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143651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BB97A6-96AC-4930-A586-7B32CC3AFFC3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317636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BB97A6-96AC-4930-A586-7B32CC3AFFC3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877225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BB97A6-96AC-4930-A586-7B32CC3AFFC3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292587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BB97A6-96AC-4930-A586-7B32CC3AFFC3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30657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BB97A6-96AC-4930-A586-7B32CC3AFFC3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345271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BB97A6-96AC-4930-A586-7B32CC3AFFC3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725369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 smtClean="0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AF3CBB-D79F-447F-A9FD-6682532DA180}" type="datetimeFigureOut">
              <a:rPr kumimoji="1" lang="ja-JP" altLang="en-US" smtClean="0"/>
              <a:t>2018/1/29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69C05-CF26-4476-85B1-4E843A71A1B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61552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AF3CBB-D79F-447F-A9FD-6682532DA180}" type="datetimeFigureOut">
              <a:rPr kumimoji="1" lang="ja-JP" altLang="en-US" smtClean="0"/>
              <a:t>2018/1/29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69C05-CF26-4476-85B1-4E843A71A1B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049756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AF3CBB-D79F-447F-A9FD-6682532DA180}" type="datetimeFigureOut">
              <a:rPr kumimoji="1" lang="ja-JP" altLang="en-US" smtClean="0"/>
              <a:t>2018/1/29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69C05-CF26-4476-85B1-4E843A71A1B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977542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AF3CBB-D79F-447F-A9FD-6682532DA180}" type="datetimeFigureOut">
              <a:rPr kumimoji="1" lang="ja-JP" altLang="en-US" smtClean="0"/>
              <a:t>2018/1/29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69C05-CF26-4476-85B1-4E843A71A1B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797670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AF3CBB-D79F-447F-A9FD-6682532DA180}" type="datetimeFigureOut">
              <a:rPr kumimoji="1" lang="ja-JP" altLang="en-US" smtClean="0"/>
              <a:t>2018/1/29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69C05-CF26-4476-85B1-4E843A71A1B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109706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AF3CBB-D79F-447F-A9FD-6682532DA180}" type="datetimeFigureOut">
              <a:rPr kumimoji="1" lang="ja-JP" altLang="en-US" smtClean="0"/>
              <a:t>2018/1/29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69C05-CF26-4476-85B1-4E843A71A1B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575716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AF3CBB-D79F-447F-A9FD-6682532DA180}" type="datetimeFigureOut">
              <a:rPr kumimoji="1" lang="ja-JP" altLang="en-US" smtClean="0"/>
              <a:t>2018/1/29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69C05-CF26-4476-85B1-4E843A71A1B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567359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/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501"/>
          <a:stretch/>
        </p:blipFill>
        <p:spPr>
          <a:xfrm flipV="1">
            <a:off x="-1" y="884695"/>
            <a:ext cx="5205457" cy="23115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AF3CBB-D79F-447F-A9FD-6682532DA180}" type="datetimeFigureOut">
              <a:rPr kumimoji="1" lang="ja-JP" altLang="en-US" smtClean="0"/>
              <a:t>2018/1/29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69C05-CF26-4476-85B1-4E843A71A1B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817796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AF3CBB-D79F-447F-A9FD-6682532DA180}" type="datetimeFigureOut">
              <a:rPr kumimoji="1" lang="ja-JP" altLang="en-US" smtClean="0"/>
              <a:t>2018/1/29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69C05-CF26-4476-85B1-4E843A71A1B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597088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AF3CBB-D79F-447F-A9FD-6682532DA180}" type="datetimeFigureOut">
              <a:rPr kumimoji="1" lang="ja-JP" altLang="en-US" smtClean="0"/>
              <a:t>2018/1/29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69C05-CF26-4476-85B1-4E843A71A1B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450571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 smtClean="0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AF3CBB-D79F-447F-A9FD-6682532DA180}" type="datetimeFigureOut">
              <a:rPr kumimoji="1" lang="ja-JP" altLang="en-US" smtClean="0"/>
              <a:t>2018/1/29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69C05-CF26-4476-85B1-4E843A71A1B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475638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/>
          <p:cNvPicPr>
            <a:picLocks noChangeAspect="1"/>
          </p:cNvPicPr>
          <p:nvPr userDrawn="1"/>
        </p:nvPicPr>
        <p:blipFill>
          <a:blip r:embed="rId1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56516"/>
            <a:ext cx="2909455" cy="2901484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 userDrawn="1"/>
        </p:nvPicPr>
        <p:blipFill>
          <a:blip r:embed="rId1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970224" y="0"/>
            <a:ext cx="2909455" cy="2901484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AF3CBB-D79F-447F-A9FD-6682532DA180}" type="datetimeFigureOut">
              <a:rPr kumimoji="1" lang="ja-JP" altLang="en-US" smtClean="0"/>
              <a:t>2018/1/29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F69C05-CF26-4476-85B1-4E843A71A1B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015105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10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4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12" Type="http://schemas.openxmlformats.org/officeDocument/2006/relationships/image" Target="../media/image1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5" Type="http://schemas.openxmlformats.org/officeDocument/2006/relationships/image" Target="../media/image36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Relationship Id="rId14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35" y="0"/>
            <a:ext cx="9936766" cy="5589431"/>
          </a:xfrm>
          <a:prstGeom prst="rect">
            <a:avLst/>
          </a:prstGeom>
        </p:spPr>
      </p:pic>
      <p:sp>
        <p:nvSpPr>
          <p:cNvPr id="4" name="テキスト ボックス 3"/>
          <p:cNvSpPr txBox="1"/>
          <p:nvPr/>
        </p:nvSpPr>
        <p:spPr>
          <a:xfrm>
            <a:off x="4940490" y="5080121"/>
            <a:ext cx="45931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ja-JP" altLang="en-US" sz="2400" b="1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ジャンル：３Ｄ対戦アクション</a:t>
            </a:r>
            <a:endParaRPr lang="en-US" altLang="ja-JP" sz="2400" b="1" dirty="0" smtClean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algn="r"/>
            <a:r>
              <a:rPr lang="ja-JP" altLang="en-US" sz="2400" b="1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プラットフォーム：</a:t>
            </a:r>
            <a:r>
              <a:rPr lang="en-US" altLang="ja-JP" sz="2400" b="1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PC</a:t>
            </a:r>
          </a:p>
          <a:p>
            <a:pPr algn="r"/>
            <a:r>
              <a:rPr lang="ja-JP" altLang="en-US" sz="2400" b="1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プレイ人数：１人</a:t>
            </a:r>
            <a:endParaRPr lang="en-US" altLang="ja-JP" sz="2400" b="1" dirty="0" smtClean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5" name="角丸四角形 4"/>
          <p:cNvSpPr/>
          <p:nvPr/>
        </p:nvSpPr>
        <p:spPr>
          <a:xfrm>
            <a:off x="5049672" y="4980846"/>
            <a:ext cx="4688903" cy="1415720"/>
          </a:xfrm>
          <a:prstGeom prst="roundRect">
            <a:avLst/>
          </a:prstGeom>
          <a:noFill/>
          <a:ln w="508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35" y="-154242"/>
            <a:ext cx="9906000" cy="6125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844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テキスト ボックス 30"/>
          <p:cNvSpPr txBox="1"/>
          <p:nvPr/>
        </p:nvSpPr>
        <p:spPr>
          <a:xfrm>
            <a:off x="0" y="47908"/>
            <a:ext cx="9906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ja-JP" altLang="en-US" sz="4800" b="1" dirty="0" smtClean="0">
                <a:solidFill>
                  <a:schemeClr val="bg1"/>
                </a:solidFill>
                <a:effectLst>
                  <a:glow rad="139700">
                    <a:schemeClr val="tx1">
                      <a:alpha val="70000"/>
                    </a:schemeClr>
                  </a:glow>
                </a:effectLst>
                <a:latin typeface="+mn-ea"/>
              </a:rPr>
              <a:t>操作説明</a:t>
            </a:r>
            <a:endParaRPr kumimoji="1" lang="ja-JP" altLang="en-US" sz="4800" b="1" dirty="0">
              <a:solidFill>
                <a:schemeClr val="bg1"/>
              </a:solidFill>
              <a:effectLst>
                <a:glow rad="139700">
                  <a:schemeClr val="tx1">
                    <a:alpha val="70000"/>
                  </a:schemeClr>
                </a:glow>
              </a:effectLst>
              <a:latin typeface="+mn-ea"/>
            </a:endParaRPr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80"/>
          <a:stretch/>
        </p:blipFill>
        <p:spPr>
          <a:xfrm>
            <a:off x="360608" y="1132334"/>
            <a:ext cx="9184783" cy="557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492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テキスト ボックス 30"/>
          <p:cNvSpPr txBox="1"/>
          <p:nvPr/>
        </p:nvSpPr>
        <p:spPr>
          <a:xfrm>
            <a:off x="0" y="47908"/>
            <a:ext cx="9906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sz="4800" b="1" dirty="0">
                <a:solidFill>
                  <a:schemeClr val="bg1"/>
                </a:solidFill>
                <a:effectLst>
                  <a:glow rad="139700">
                    <a:schemeClr val="tx1">
                      <a:alpha val="70000"/>
                    </a:schemeClr>
                  </a:glow>
                </a:effectLst>
                <a:latin typeface="+mn-ea"/>
              </a:rPr>
              <a:t>セールスポイント</a:t>
            </a:r>
            <a:endParaRPr kumimoji="1" lang="ja-JP" altLang="en-US" sz="4800" b="1" dirty="0">
              <a:solidFill>
                <a:schemeClr val="bg1"/>
              </a:solidFill>
              <a:effectLst>
                <a:glow rad="139700">
                  <a:schemeClr val="tx1">
                    <a:alpha val="70000"/>
                  </a:schemeClr>
                </a:glow>
              </a:effectLst>
              <a:latin typeface="+mn-ea"/>
            </a:endParaRPr>
          </a:p>
        </p:txBody>
      </p:sp>
      <p:sp>
        <p:nvSpPr>
          <p:cNvPr id="19" name="テキスト ボックス 30"/>
          <p:cNvSpPr txBox="1"/>
          <p:nvPr/>
        </p:nvSpPr>
        <p:spPr>
          <a:xfrm>
            <a:off x="1123643" y="1348197"/>
            <a:ext cx="82208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sz="3200" b="1" dirty="0" smtClean="0">
                <a:solidFill>
                  <a:schemeClr val="bg1"/>
                </a:solidFill>
                <a:effectLst>
                  <a:glow rad="139700">
                    <a:schemeClr val="tx1">
                      <a:alpha val="70000"/>
                    </a:schemeClr>
                  </a:glow>
                </a:effectLst>
                <a:latin typeface="+mn-ea"/>
              </a:rPr>
              <a:t>・簡単操作で行える多彩なアクション</a:t>
            </a:r>
            <a:endParaRPr lang="en-US" altLang="ja-JP" sz="3200" b="1" dirty="0" smtClean="0">
              <a:solidFill>
                <a:schemeClr val="bg1"/>
              </a:solidFill>
              <a:effectLst>
                <a:glow rad="139700">
                  <a:schemeClr val="tx1">
                    <a:alpha val="70000"/>
                  </a:schemeClr>
                </a:glow>
              </a:effectLst>
              <a:latin typeface="+mn-ea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1123643" y="3028470"/>
            <a:ext cx="716093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3200" b="1" dirty="0">
                <a:solidFill>
                  <a:schemeClr val="bg1"/>
                </a:solidFill>
                <a:effectLst>
                  <a:glow rad="139700">
                    <a:schemeClr val="tx1">
                      <a:alpha val="70000"/>
                    </a:schemeClr>
                  </a:glow>
                </a:effectLst>
                <a:latin typeface="+mn-ea"/>
              </a:rPr>
              <a:t>・いかに敵の木を奪っていくかの</a:t>
            </a:r>
            <a:r>
              <a:rPr lang="ja-JP" altLang="en-US" sz="3200" b="1" dirty="0" smtClean="0">
                <a:solidFill>
                  <a:schemeClr val="bg1"/>
                </a:solidFill>
                <a:effectLst>
                  <a:glow rad="139700">
                    <a:schemeClr val="tx1">
                      <a:alpha val="70000"/>
                    </a:schemeClr>
                  </a:glow>
                </a:effectLst>
                <a:latin typeface="+mn-ea"/>
              </a:rPr>
              <a:t>戦略</a:t>
            </a:r>
            <a:endParaRPr lang="en-US" altLang="ja-JP" sz="3200" b="1" dirty="0">
              <a:solidFill>
                <a:schemeClr val="bg1"/>
              </a:solidFill>
              <a:effectLst>
                <a:glow rad="139700">
                  <a:schemeClr val="tx1">
                    <a:alpha val="70000"/>
                  </a:schemeClr>
                </a:glow>
              </a:effectLst>
              <a:latin typeface="+mn-ea"/>
            </a:endParaRPr>
          </a:p>
        </p:txBody>
      </p:sp>
      <p:sp>
        <p:nvSpPr>
          <p:cNvPr id="5" name="正方形/長方形 4"/>
          <p:cNvSpPr/>
          <p:nvPr/>
        </p:nvSpPr>
        <p:spPr>
          <a:xfrm>
            <a:off x="1608918" y="1980541"/>
            <a:ext cx="6340197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b="1" dirty="0">
                <a:solidFill>
                  <a:schemeClr val="bg1"/>
                </a:solidFill>
                <a:effectLst>
                  <a:glow rad="139700">
                    <a:schemeClr val="tx1">
                      <a:alpha val="70000"/>
                    </a:schemeClr>
                  </a:glow>
                </a:effectLst>
                <a:latin typeface="+mn-ea"/>
              </a:rPr>
              <a:t>陣地</a:t>
            </a:r>
            <a:r>
              <a:rPr lang="ja-JP" altLang="en-US" sz="2400" b="1" dirty="0" smtClean="0">
                <a:solidFill>
                  <a:schemeClr val="bg1"/>
                </a:solidFill>
                <a:effectLst>
                  <a:glow rad="139700">
                    <a:schemeClr val="tx1">
                      <a:alpha val="70000"/>
                    </a:schemeClr>
                  </a:glow>
                </a:effectLst>
                <a:latin typeface="+mn-ea"/>
              </a:rPr>
              <a:t>を消費するジャンプアクションや、</a:t>
            </a:r>
            <a:endParaRPr lang="en-US" altLang="ja-JP" sz="2400" b="1" dirty="0" smtClean="0">
              <a:solidFill>
                <a:schemeClr val="bg1"/>
              </a:solidFill>
              <a:effectLst>
                <a:glow rad="139700">
                  <a:schemeClr val="tx1">
                    <a:alpha val="70000"/>
                  </a:schemeClr>
                </a:glow>
              </a:effectLst>
              <a:latin typeface="+mn-ea"/>
            </a:endParaRPr>
          </a:p>
          <a:p>
            <a:r>
              <a:rPr lang="ja-JP" altLang="en-US" sz="2400" b="1" dirty="0" smtClean="0">
                <a:solidFill>
                  <a:schemeClr val="bg1"/>
                </a:solidFill>
                <a:effectLst>
                  <a:glow rad="139700">
                    <a:schemeClr val="tx1">
                      <a:alpha val="70000"/>
                    </a:schemeClr>
                  </a:glow>
                </a:effectLst>
                <a:latin typeface="+mn-ea"/>
              </a:rPr>
              <a:t>失敗するとリスクがある妨害アクションなど</a:t>
            </a:r>
            <a:endParaRPr lang="en-US" altLang="ja-JP" sz="2400" b="1" dirty="0" smtClean="0">
              <a:solidFill>
                <a:schemeClr val="bg1"/>
              </a:solidFill>
              <a:effectLst>
                <a:glow rad="139700">
                  <a:schemeClr val="tx1">
                    <a:alpha val="70000"/>
                  </a:schemeClr>
                </a:glow>
              </a:effectLst>
              <a:latin typeface="+mn-ea"/>
            </a:endParaRPr>
          </a:p>
          <a:p>
            <a:endParaRPr lang="en-US" altLang="ja-JP" sz="2400" b="1" dirty="0" smtClean="0">
              <a:solidFill>
                <a:schemeClr val="bg1"/>
              </a:solidFill>
              <a:effectLst>
                <a:glow rad="139700">
                  <a:schemeClr val="tx1">
                    <a:alpha val="70000"/>
                  </a:schemeClr>
                </a:glow>
              </a:effectLst>
              <a:latin typeface="+mn-ea"/>
            </a:endParaRPr>
          </a:p>
        </p:txBody>
      </p:sp>
      <p:sp>
        <p:nvSpPr>
          <p:cNvPr id="6" name="正方形/長方形 5"/>
          <p:cNvSpPr/>
          <p:nvPr/>
        </p:nvSpPr>
        <p:spPr>
          <a:xfrm>
            <a:off x="1608918" y="3660814"/>
            <a:ext cx="634019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b="1" dirty="0" smtClean="0">
                <a:solidFill>
                  <a:schemeClr val="bg1"/>
                </a:solidFill>
                <a:effectLst>
                  <a:glow rad="139700">
                    <a:schemeClr val="tx1">
                      <a:alpha val="70000"/>
                    </a:schemeClr>
                  </a:glow>
                </a:effectLst>
                <a:latin typeface="+mn-ea"/>
              </a:rPr>
              <a:t>糸を多く張り木を奪いやすくしたり、</a:t>
            </a:r>
            <a:endParaRPr lang="en-US" altLang="ja-JP" sz="2400" b="1" dirty="0" smtClean="0">
              <a:solidFill>
                <a:schemeClr val="bg1"/>
              </a:solidFill>
              <a:effectLst>
                <a:glow rad="139700">
                  <a:schemeClr val="tx1">
                    <a:alpha val="70000"/>
                  </a:schemeClr>
                </a:glow>
              </a:effectLst>
              <a:latin typeface="+mn-ea"/>
            </a:endParaRPr>
          </a:p>
          <a:p>
            <a:r>
              <a:rPr lang="ja-JP" altLang="en-US" sz="2400" b="1" dirty="0" smtClean="0">
                <a:solidFill>
                  <a:schemeClr val="bg1"/>
                </a:solidFill>
                <a:effectLst>
                  <a:glow rad="139700">
                    <a:schemeClr val="tx1">
                      <a:alpha val="70000"/>
                    </a:schemeClr>
                  </a:glow>
                </a:effectLst>
                <a:latin typeface="+mn-ea"/>
              </a:rPr>
              <a:t>妨害で敵の行動を一定時間足止め</a:t>
            </a:r>
            <a:r>
              <a:rPr lang="ja-JP" altLang="en-US" sz="2400" b="1" dirty="0" smtClean="0">
                <a:solidFill>
                  <a:schemeClr val="bg1"/>
                </a:solidFill>
                <a:effectLst>
                  <a:glow rad="139700">
                    <a:schemeClr val="tx1">
                      <a:alpha val="70000"/>
                    </a:schemeClr>
                  </a:glow>
                </a:effectLst>
                <a:latin typeface="+mn-ea"/>
              </a:rPr>
              <a:t>をするなど</a:t>
            </a:r>
            <a:endParaRPr lang="en-US" altLang="ja-JP" sz="2400" b="1" dirty="0" smtClean="0">
              <a:solidFill>
                <a:schemeClr val="bg1"/>
              </a:solidFill>
              <a:effectLst>
                <a:glow rad="139700">
                  <a:schemeClr val="tx1">
                    <a:alpha val="70000"/>
                  </a:schemeClr>
                </a:glow>
              </a:effectLst>
              <a:latin typeface="+mn-ea"/>
            </a:endParaRPr>
          </a:p>
        </p:txBody>
      </p:sp>
      <p:sp>
        <p:nvSpPr>
          <p:cNvPr id="3" name="下矢印 2"/>
          <p:cNvSpPr/>
          <p:nvPr/>
        </p:nvSpPr>
        <p:spPr>
          <a:xfrm>
            <a:off x="3846860" y="4491811"/>
            <a:ext cx="1714500" cy="575489"/>
          </a:xfrm>
          <a:prstGeom prst="downArrow">
            <a:avLst>
              <a:gd name="adj1" fmla="val 55926"/>
              <a:gd name="adj2" fmla="val 58077"/>
            </a:avLst>
          </a:prstGeom>
          <a:solidFill>
            <a:schemeClr val="bg1"/>
          </a:solidFill>
          <a:ln w="508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/>
        </p:nvSpPr>
        <p:spPr>
          <a:xfrm>
            <a:off x="1035101" y="5067300"/>
            <a:ext cx="7835798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3600" b="1" dirty="0" smtClean="0">
                <a:solidFill>
                  <a:schemeClr val="bg1"/>
                </a:solidFill>
                <a:effectLst>
                  <a:glow rad="139700">
                    <a:schemeClr val="tx1">
                      <a:alpha val="70000"/>
                    </a:schemeClr>
                  </a:glow>
                </a:effectLst>
                <a:latin typeface="+mn-ea"/>
              </a:rPr>
              <a:t>この</a:t>
            </a:r>
            <a:r>
              <a:rPr lang="en-US" altLang="ja-JP" sz="3600" b="1" dirty="0" smtClean="0">
                <a:solidFill>
                  <a:schemeClr val="bg1"/>
                </a:solidFill>
                <a:effectLst>
                  <a:glow rad="139700">
                    <a:schemeClr val="tx1">
                      <a:alpha val="70000"/>
                    </a:schemeClr>
                  </a:glow>
                </a:effectLst>
                <a:latin typeface="+mn-ea"/>
              </a:rPr>
              <a:t>2</a:t>
            </a:r>
            <a:r>
              <a:rPr lang="ja-JP" altLang="en-US" sz="3600" b="1" dirty="0" err="1" smtClean="0">
                <a:solidFill>
                  <a:schemeClr val="bg1"/>
                </a:solidFill>
                <a:effectLst>
                  <a:glow rad="139700">
                    <a:schemeClr val="tx1">
                      <a:alpha val="70000"/>
                    </a:schemeClr>
                  </a:glow>
                </a:effectLst>
                <a:latin typeface="+mn-ea"/>
              </a:rPr>
              <a:t>つを</a:t>
            </a:r>
            <a:r>
              <a:rPr lang="ja-JP" altLang="en-US" sz="3600" b="1" dirty="0" smtClean="0">
                <a:solidFill>
                  <a:schemeClr val="bg1"/>
                </a:solidFill>
                <a:effectLst>
                  <a:glow rad="139700">
                    <a:schemeClr val="tx1">
                      <a:alpha val="70000"/>
                    </a:schemeClr>
                  </a:glow>
                </a:effectLst>
                <a:latin typeface="+mn-ea"/>
              </a:rPr>
              <a:t>合わせる事で戦略性のある</a:t>
            </a:r>
            <a:endParaRPr lang="en-US" altLang="ja-JP" sz="3600" b="1" dirty="0" smtClean="0">
              <a:solidFill>
                <a:schemeClr val="bg1"/>
              </a:solidFill>
              <a:effectLst>
                <a:glow rad="139700">
                  <a:schemeClr val="tx1">
                    <a:alpha val="70000"/>
                  </a:schemeClr>
                </a:glow>
              </a:effectLst>
              <a:latin typeface="+mn-ea"/>
            </a:endParaRPr>
          </a:p>
          <a:p>
            <a:pPr algn="ctr"/>
            <a:r>
              <a:rPr lang="ja-JP" altLang="en-US" sz="3600" b="1" dirty="0" smtClean="0">
                <a:solidFill>
                  <a:schemeClr val="bg1"/>
                </a:solidFill>
                <a:effectLst>
                  <a:glow rad="139700">
                    <a:schemeClr val="tx1">
                      <a:alpha val="70000"/>
                    </a:schemeClr>
                  </a:glow>
                </a:effectLst>
                <a:latin typeface="+mn-ea"/>
              </a:rPr>
              <a:t>対戦アクションゲームとなる！</a:t>
            </a:r>
            <a:endParaRPr lang="en-US" altLang="ja-JP" sz="3600" b="1" dirty="0" smtClean="0">
              <a:solidFill>
                <a:schemeClr val="bg1"/>
              </a:solidFill>
              <a:effectLst>
                <a:glow rad="139700">
                  <a:schemeClr val="tx1">
                    <a:alpha val="70000"/>
                  </a:schemeClr>
                </a:glow>
              </a:effectLst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57348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テキスト ボックス 30"/>
          <p:cNvSpPr txBox="1"/>
          <p:nvPr/>
        </p:nvSpPr>
        <p:spPr>
          <a:xfrm>
            <a:off x="0" y="3097855"/>
            <a:ext cx="9906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ja-JP" altLang="en-US" sz="3200" b="1" dirty="0" smtClean="0">
                <a:solidFill>
                  <a:schemeClr val="bg1"/>
                </a:solidFill>
                <a:effectLst>
                  <a:glow rad="139700">
                    <a:schemeClr val="tx1">
                      <a:alpha val="70000"/>
                    </a:schemeClr>
                  </a:glow>
                </a:effectLst>
                <a:latin typeface="+mn-ea"/>
              </a:rPr>
              <a:t>縦横無尽に糸を張り巡らせる</a:t>
            </a:r>
            <a:endParaRPr lang="en-US" altLang="ja-JP" sz="3200" b="1" dirty="0" smtClean="0">
              <a:solidFill>
                <a:schemeClr val="bg1"/>
              </a:solidFill>
              <a:effectLst>
                <a:glow rad="139700">
                  <a:schemeClr val="tx1">
                    <a:alpha val="70000"/>
                  </a:schemeClr>
                </a:glow>
              </a:effectLst>
              <a:latin typeface="+mn-ea"/>
            </a:endParaRPr>
          </a:p>
          <a:p>
            <a:pPr algn="ctr"/>
            <a:r>
              <a:rPr lang="ja-JP" altLang="en-US" sz="3200" b="1" dirty="0" smtClean="0">
                <a:solidFill>
                  <a:schemeClr val="bg1"/>
                </a:solidFill>
                <a:effectLst>
                  <a:glow rad="139700">
                    <a:schemeClr val="tx1">
                      <a:alpha val="70000"/>
                    </a:schemeClr>
                  </a:glow>
                </a:effectLst>
                <a:latin typeface="+mn-ea"/>
              </a:rPr>
              <a:t>３Ｄ対戦アクション</a:t>
            </a:r>
            <a:endParaRPr kumimoji="1" lang="ja-JP" altLang="en-US" sz="3200" b="1" dirty="0">
              <a:solidFill>
                <a:schemeClr val="bg1"/>
              </a:solidFill>
              <a:effectLst>
                <a:glow rad="139700">
                  <a:schemeClr val="tx1">
                    <a:alpha val="70000"/>
                  </a:schemeClr>
                </a:glow>
              </a:effectLst>
              <a:latin typeface="+mn-ea"/>
            </a:endParaRPr>
          </a:p>
        </p:txBody>
      </p:sp>
      <p:sp>
        <p:nvSpPr>
          <p:cNvPr id="8" name="テキスト ボックス 30"/>
          <p:cNvSpPr txBox="1"/>
          <p:nvPr/>
        </p:nvSpPr>
        <p:spPr>
          <a:xfrm>
            <a:off x="0" y="47908"/>
            <a:ext cx="9906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sz="4800" b="1" dirty="0" smtClean="0">
                <a:solidFill>
                  <a:schemeClr val="bg1"/>
                </a:solidFill>
                <a:effectLst>
                  <a:glow rad="139700">
                    <a:schemeClr val="tx1">
                      <a:alpha val="70000"/>
                    </a:schemeClr>
                  </a:glow>
                </a:effectLst>
                <a:latin typeface="+mn-ea"/>
              </a:rPr>
              <a:t>コンセプト</a:t>
            </a:r>
            <a:endParaRPr kumimoji="1" lang="ja-JP" altLang="en-US" sz="4800" b="1" dirty="0">
              <a:solidFill>
                <a:schemeClr val="bg1"/>
              </a:solidFill>
              <a:effectLst>
                <a:glow rad="139700">
                  <a:schemeClr val="tx1">
                    <a:alpha val="70000"/>
                  </a:schemeClr>
                </a:glow>
              </a:effectLst>
              <a:latin typeface="+mn-ea"/>
            </a:endParaRPr>
          </a:p>
        </p:txBody>
      </p:sp>
      <p:sp>
        <p:nvSpPr>
          <p:cNvPr id="13" name="フローチャート: 代替処理 12"/>
          <p:cNvSpPr/>
          <p:nvPr/>
        </p:nvSpPr>
        <p:spPr>
          <a:xfrm>
            <a:off x="939801" y="2932400"/>
            <a:ext cx="7899400" cy="1356612"/>
          </a:xfrm>
          <a:prstGeom prst="flowChartAlternateProcess">
            <a:avLst/>
          </a:prstGeom>
          <a:noFill/>
          <a:ln w="50800">
            <a:gradFill>
              <a:gsLst>
                <a:gs pos="76000">
                  <a:srgbClr val="5C5C5C"/>
                </a:gs>
                <a:gs pos="93000">
                  <a:srgbClr val="666666"/>
                </a:gs>
                <a:gs pos="18000">
                  <a:srgbClr val="474747"/>
                </a:gs>
                <a:gs pos="0">
                  <a:srgbClr val="00B0F0"/>
                </a:gs>
                <a:gs pos="100000">
                  <a:srgbClr val="FF0000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4" name="図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033" t="35057" r="1065"/>
          <a:stretch/>
        </p:blipFill>
        <p:spPr>
          <a:xfrm>
            <a:off x="7916664" y="3610706"/>
            <a:ext cx="1845074" cy="1780944"/>
          </a:xfrm>
          <a:prstGeom prst="rect">
            <a:avLst/>
          </a:prstGeom>
        </p:spPr>
      </p:pic>
      <p:pic>
        <p:nvPicPr>
          <p:cNvPr id="15" name="図 1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93" t="-1518" r="70133" b="31294"/>
          <a:stretch/>
        </p:blipFill>
        <p:spPr>
          <a:xfrm>
            <a:off x="-1" y="1684924"/>
            <a:ext cx="1953491" cy="1925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685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501"/>
          <a:stretch/>
        </p:blipFill>
        <p:spPr>
          <a:xfrm flipV="1">
            <a:off x="-1" y="884695"/>
            <a:ext cx="5205457" cy="231153"/>
          </a:xfrm>
          <a:prstGeom prst="rect">
            <a:avLst/>
          </a:prstGeom>
        </p:spPr>
      </p:pic>
      <p:sp>
        <p:nvSpPr>
          <p:cNvPr id="32" name="フローチャート: 代替処理 31"/>
          <p:cNvSpPr/>
          <p:nvPr/>
        </p:nvSpPr>
        <p:spPr>
          <a:xfrm>
            <a:off x="939801" y="2932400"/>
            <a:ext cx="7899400" cy="1356612"/>
          </a:xfrm>
          <a:prstGeom prst="flowChartAlternateProcess">
            <a:avLst/>
          </a:prstGeom>
          <a:noFill/>
          <a:ln w="50800">
            <a:gradFill>
              <a:gsLst>
                <a:gs pos="76000">
                  <a:srgbClr val="5C5C5C"/>
                </a:gs>
                <a:gs pos="93000">
                  <a:srgbClr val="666666"/>
                </a:gs>
                <a:gs pos="18000">
                  <a:srgbClr val="474747"/>
                </a:gs>
                <a:gs pos="0">
                  <a:srgbClr val="00B0F0"/>
                </a:gs>
                <a:gs pos="100000">
                  <a:srgbClr val="FF0000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3" name="図 3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033" t="35057" r="1065"/>
          <a:stretch/>
        </p:blipFill>
        <p:spPr>
          <a:xfrm>
            <a:off x="7916664" y="3610706"/>
            <a:ext cx="1845074" cy="1780944"/>
          </a:xfrm>
          <a:prstGeom prst="rect">
            <a:avLst/>
          </a:prstGeom>
        </p:spPr>
      </p:pic>
      <p:pic>
        <p:nvPicPr>
          <p:cNvPr id="34" name="図 3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93" t="-1518" r="70133" b="31294"/>
          <a:stretch/>
        </p:blipFill>
        <p:spPr>
          <a:xfrm>
            <a:off x="-1" y="1684924"/>
            <a:ext cx="1953491" cy="1925782"/>
          </a:xfrm>
          <a:prstGeom prst="rect">
            <a:avLst/>
          </a:prstGeom>
        </p:spPr>
      </p:pic>
      <p:sp>
        <p:nvSpPr>
          <p:cNvPr id="22" name="テキスト ボックス 30"/>
          <p:cNvSpPr txBox="1"/>
          <p:nvPr/>
        </p:nvSpPr>
        <p:spPr>
          <a:xfrm>
            <a:off x="0" y="47908"/>
            <a:ext cx="9906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sz="4800" b="1" dirty="0" smtClean="0">
                <a:solidFill>
                  <a:schemeClr val="bg1"/>
                </a:solidFill>
                <a:effectLst>
                  <a:glow rad="139700">
                    <a:schemeClr val="tx1">
                      <a:alpha val="70000"/>
                    </a:schemeClr>
                  </a:glow>
                </a:effectLst>
                <a:latin typeface="+mn-ea"/>
              </a:rPr>
              <a:t>ゲームの目的</a:t>
            </a:r>
            <a:endParaRPr kumimoji="1" lang="ja-JP" altLang="en-US" sz="4800" b="1" dirty="0">
              <a:solidFill>
                <a:schemeClr val="bg1"/>
              </a:solidFill>
              <a:effectLst>
                <a:glow rad="139700">
                  <a:schemeClr val="tx1">
                    <a:alpha val="70000"/>
                  </a:schemeClr>
                </a:glow>
              </a:effectLst>
              <a:latin typeface="+mn-ea"/>
            </a:endParaRPr>
          </a:p>
        </p:txBody>
      </p:sp>
      <p:sp>
        <p:nvSpPr>
          <p:cNvPr id="21" name="テキスト ボックス 30"/>
          <p:cNvSpPr txBox="1"/>
          <p:nvPr/>
        </p:nvSpPr>
        <p:spPr>
          <a:xfrm>
            <a:off x="0" y="3089046"/>
            <a:ext cx="9906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ja-JP" altLang="en-US" sz="3200" b="1" dirty="0">
                <a:solidFill>
                  <a:schemeClr val="bg1"/>
                </a:solidFill>
                <a:effectLst>
                  <a:glow rad="139700">
                    <a:schemeClr val="tx1">
                      <a:alpha val="70000"/>
                    </a:schemeClr>
                  </a:glow>
                </a:effectLst>
                <a:latin typeface="+mn-ea"/>
              </a:rPr>
              <a:t>糸</a:t>
            </a:r>
            <a:r>
              <a:rPr lang="ja-JP" altLang="en-US" sz="3200" b="1" dirty="0" smtClean="0">
                <a:solidFill>
                  <a:schemeClr val="bg1"/>
                </a:solidFill>
                <a:effectLst>
                  <a:glow rad="139700">
                    <a:schemeClr val="tx1">
                      <a:alpha val="70000"/>
                    </a:schemeClr>
                  </a:glow>
                </a:effectLst>
                <a:latin typeface="+mn-ea"/>
              </a:rPr>
              <a:t>を張って</a:t>
            </a:r>
            <a:r>
              <a:rPr lang="ja-JP" altLang="en-US" sz="3200" b="1" dirty="0" smtClean="0">
                <a:solidFill>
                  <a:schemeClr val="bg1"/>
                </a:solidFill>
                <a:effectLst>
                  <a:glow rad="139700">
                    <a:schemeClr val="tx1">
                      <a:alpha val="70000"/>
                    </a:schemeClr>
                  </a:glow>
                </a:effectLst>
                <a:latin typeface="+mn-ea"/>
              </a:rPr>
              <a:t>陣地</a:t>
            </a:r>
            <a:r>
              <a:rPr lang="ja-JP" altLang="en-US" sz="3200" b="1" dirty="0" smtClean="0">
                <a:solidFill>
                  <a:schemeClr val="bg1"/>
                </a:solidFill>
                <a:effectLst>
                  <a:glow rad="139700">
                    <a:schemeClr val="tx1">
                      <a:alpha val="70000"/>
                    </a:schemeClr>
                  </a:glow>
                </a:effectLst>
                <a:latin typeface="+mn-ea"/>
              </a:rPr>
              <a:t>を作り敵と奪い合いながら</a:t>
            </a:r>
            <a:endParaRPr lang="en-US" altLang="ja-JP" sz="3200" b="1" dirty="0" smtClean="0">
              <a:solidFill>
                <a:schemeClr val="bg1"/>
              </a:solidFill>
              <a:effectLst>
                <a:glow rad="139700">
                  <a:schemeClr val="tx1">
                    <a:alpha val="70000"/>
                  </a:schemeClr>
                </a:glow>
              </a:effectLst>
              <a:latin typeface="+mn-ea"/>
            </a:endParaRPr>
          </a:p>
          <a:p>
            <a:pPr algn="ctr"/>
            <a:r>
              <a:rPr lang="ja-JP" altLang="en-US" sz="3200" b="1" dirty="0" smtClean="0">
                <a:solidFill>
                  <a:schemeClr val="bg1"/>
                </a:solidFill>
                <a:effectLst>
                  <a:glow rad="139700">
                    <a:schemeClr val="tx1">
                      <a:alpha val="70000"/>
                    </a:schemeClr>
                  </a:glow>
                </a:effectLst>
                <a:latin typeface="+mn-ea"/>
              </a:rPr>
              <a:t>制限時間内に多くの陣地を作る</a:t>
            </a:r>
            <a:endParaRPr kumimoji="1" lang="ja-JP" altLang="en-US" sz="3200" b="1" dirty="0">
              <a:solidFill>
                <a:schemeClr val="bg1"/>
              </a:solidFill>
              <a:effectLst>
                <a:glow rad="139700">
                  <a:schemeClr val="tx1">
                    <a:alpha val="70000"/>
                  </a:schemeClr>
                </a:glow>
              </a:effectLst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549995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74" t="49765" r="21667"/>
          <a:stretch/>
        </p:blipFill>
        <p:spPr>
          <a:xfrm>
            <a:off x="5803489" y="1166980"/>
            <a:ext cx="3332260" cy="1714721"/>
          </a:xfrm>
          <a:prstGeom prst="rect">
            <a:avLst/>
          </a:prstGeom>
        </p:spPr>
      </p:pic>
      <p:sp>
        <p:nvSpPr>
          <p:cNvPr id="4" name="テキスト ボックス 3"/>
          <p:cNvSpPr txBox="1"/>
          <p:nvPr/>
        </p:nvSpPr>
        <p:spPr>
          <a:xfrm>
            <a:off x="234900" y="2447533"/>
            <a:ext cx="55685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プレイヤーは木</a:t>
            </a:r>
            <a:r>
              <a:rPr kumimoji="1"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に</a:t>
            </a:r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留</a:t>
            </a:r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まる</a:t>
            </a:r>
            <a:r>
              <a:rPr kumimoji="1"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こと</a:t>
            </a:r>
            <a:r>
              <a:rPr kumimoji="1"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で</a:t>
            </a:r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陣地ゲージが貯まる</a:t>
            </a:r>
            <a:endParaRPr lang="en-US" altLang="ja-JP" b="1" dirty="0" smtClean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ゲージ</a:t>
            </a:r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の基準値を超えると</a:t>
            </a:r>
            <a:r>
              <a:rPr lang="ja-JP" altLang="en-US" b="1" dirty="0" smtClean="0">
                <a:solidFill>
                  <a:srgbClr val="0070C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自分の陣地</a:t>
            </a:r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になる</a:t>
            </a:r>
            <a:endParaRPr lang="en-US" altLang="ja-JP" b="1" dirty="0" smtClean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3" name="テキスト ボックス 30"/>
          <p:cNvSpPr txBox="1"/>
          <p:nvPr/>
        </p:nvSpPr>
        <p:spPr>
          <a:xfrm>
            <a:off x="0" y="47908"/>
            <a:ext cx="9906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ja-JP" altLang="en-US" sz="4800" b="1" dirty="0" smtClean="0">
                <a:solidFill>
                  <a:schemeClr val="bg1"/>
                </a:solidFill>
                <a:effectLst>
                  <a:glow rad="139700">
                    <a:schemeClr val="tx1">
                      <a:alpha val="70000"/>
                    </a:schemeClr>
                  </a:glow>
                </a:effectLst>
                <a:latin typeface="+mn-ea"/>
              </a:rPr>
              <a:t>陣地の占領</a:t>
            </a:r>
            <a:endParaRPr kumimoji="1" lang="ja-JP" altLang="en-US" sz="4800" b="1" dirty="0">
              <a:solidFill>
                <a:schemeClr val="bg1"/>
              </a:solidFill>
              <a:effectLst>
                <a:glow rad="139700">
                  <a:schemeClr val="tx1">
                    <a:alpha val="70000"/>
                  </a:schemeClr>
                </a:glow>
              </a:effectLst>
              <a:latin typeface="+mn-ea"/>
            </a:endParaRPr>
          </a:p>
        </p:txBody>
      </p:sp>
      <p:pic>
        <p:nvPicPr>
          <p:cNvPr id="12" name="図 1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75" t="45053" r="19423"/>
          <a:stretch/>
        </p:blipFill>
        <p:spPr>
          <a:xfrm>
            <a:off x="5803490" y="1192867"/>
            <a:ext cx="3467579" cy="1822134"/>
          </a:xfrm>
          <a:prstGeom prst="rect">
            <a:avLst/>
          </a:prstGeom>
        </p:spPr>
      </p:pic>
      <p:cxnSp>
        <p:nvCxnSpPr>
          <p:cNvPr id="15" name="直線矢印コネクタ 14"/>
          <p:cNvCxnSpPr/>
          <p:nvPr/>
        </p:nvCxnSpPr>
        <p:spPr>
          <a:xfrm flipH="1" flipV="1">
            <a:off x="8210690" y="2668513"/>
            <a:ext cx="386692" cy="291698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テキスト ボックス 13"/>
          <p:cNvSpPr txBox="1"/>
          <p:nvPr/>
        </p:nvSpPr>
        <p:spPr>
          <a:xfrm>
            <a:off x="8096248" y="2940046"/>
            <a:ext cx="1517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陣地</a:t>
            </a:r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ゲージ</a:t>
            </a:r>
            <a:endParaRPr kumimoji="1" lang="ja-JP" altLang="en-US" b="1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3" name="正方形/長方形 2"/>
          <p:cNvSpPr/>
          <p:nvPr/>
        </p:nvSpPr>
        <p:spPr>
          <a:xfrm>
            <a:off x="234901" y="1211672"/>
            <a:ext cx="556858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2000" b="1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フィールド全体</a:t>
            </a:r>
            <a:r>
              <a:rPr lang="ja-JP" altLang="en-US" sz="20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には木</a:t>
            </a:r>
            <a:r>
              <a:rPr lang="ja-JP" altLang="en-US" sz="2000" b="1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が</a:t>
            </a:r>
            <a:r>
              <a:rPr lang="en-US" altLang="ja-JP" sz="20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9</a:t>
            </a:r>
            <a:r>
              <a:rPr lang="ja-JP" altLang="en-US" sz="2000" b="1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本ある</a:t>
            </a:r>
            <a:endParaRPr lang="en-US" altLang="ja-JP" sz="2000" b="1" dirty="0" smtClean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lang="ja-JP" altLang="en-US" sz="2000" b="1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この</a:t>
            </a:r>
            <a:r>
              <a:rPr lang="en-US" altLang="ja-JP" sz="2000" b="1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9</a:t>
            </a:r>
            <a:r>
              <a:rPr lang="ja-JP" altLang="en-US" sz="2000" b="1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本を敵</a:t>
            </a:r>
            <a:r>
              <a:rPr lang="ja-JP" altLang="en-US" sz="2000" b="1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よりも</a:t>
            </a:r>
            <a:r>
              <a:rPr lang="ja-JP" altLang="en-US" sz="2000" b="1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多く占領するのが</a:t>
            </a:r>
            <a:endParaRPr lang="en-US" altLang="ja-JP" sz="2000" b="1" dirty="0" smtClean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lang="ja-JP" altLang="en-US" sz="2000" b="1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ゲームの目的</a:t>
            </a:r>
            <a:endParaRPr lang="en-US" altLang="ja-JP" sz="2000" b="1" dirty="0" smtClean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endParaRPr lang="en-US" altLang="ja-JP" sz="2000" b="1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6" name="テキスト ボックス 30"/>
          <p:cNvSpPr txBox="1"/>
          <p:nvPr/>
        </p:nvSpPr>
        <p:spPr>
          <a:xfrm>
            <a:off x="0" y="6124556"/>
            <a:ext cx="990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ja-JP" altLang="en-US" sz="3600" b="1" dirty="0" smtClean="0">
                <a:solidFill>
                  <a:schemeClr val="bg1"/>
                </a:solidFill>
                <a:effectLst>
                  <a:glow rad="139700">
                    <a:schemeClr val="tx1">
                      <a:alpha val="70000"/>
                    </a:schemeClr>
                  </a:glow>
                </a:effectLst>
                <a:latin typeface="+mn-ea"/>
              </a:rPr>
              <a:t>この占領を基本にして奪い合いを行う</a:t>
            </a:r>
            <a:r>
              <a:rPr lang="en-US" altLang="ja-JP" sz="3600" b="1" dirty="0" smtClean="0">
                <a:solidFill>
                  <a:schemeClr val="bg1"/>
                </a:solidFill>
                <a:effectLst>
                  <a:glow rad="139700">
                    <a:schemeClr val="tx1">
                      <a:alpha val="70000"/>
                    </a:schemeClr>
                  </a:glow>
                </a:effectLst>
                <a:latin typeface="+mn-ea"/>
              </a:rPr>
              <a:t>!!</a:t>
            </a:r>
          </a:p>
        </p:txBody>
      </p:sp>
      <p:sp>
        <p:nvSpPr>
          <p:cNvPr id="5" name="正方形/長方形 4"/>
          <p:cNvSpPr/>
          <p:nvPr/>
        </p:nvSpPr>
        <p:spPr>
          <a:xfrm>
            <a:off x="310214" y="3516149"/>
            <a:ext cx="959578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敵の木</a:t>
            </a:r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に着地</a:t>
            </a:r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したら</a:t>
            </a:r>
            <a:r>
              <a:rPr lang="ja-JP" altLang="en-US" b="1" dirty="0" smtClean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敵の陣地</a:t>
            </a:r>
            <a:r>
              <a:rPr lang="ja-JP" altLang="en-US" b="1" dirty="0" smtClean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ゲージ</a:t>
            </a:r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が減って</a:t>
            </a:r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いき、</a:t>
            </a:r>
            <a:endParaRPr lang="en-US" altLang="ja-JP" b="1" dirty="0" smtClean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algn="ctr"/>
            <a:r>
              <a:rPr lang="en-US" altLang="ja-JP" b="1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0</a:t>
            </a:r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になると</a:t>
            </a:r>
            <a:r>
              <a:rPr lang="ja-JP" altLang="en-US" b="1" dirty="0" smtClean="0">
                <a:solidFill>
                  <a:srgbClr val="0070C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自分の陣地ゲージ</a:t>
            </a:r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が貯まり木を</a:t>
            </a:r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奪うことができる</a:t>
            </a:r>
            <a:endParaRPr lang="en-US" altLang="ja-JP" b="1" dirty="0">
              <a:solidFill>
                <a:srgbClr val="FF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00" t="14668" r="16410" b="12174"/>
          <a:stretch/>
        </p:blipFill>
        <p:spPr>
          <a:xfrm>
            <a:off x="5576438" y="4156171"/>
            <a:ext cx="3317395" cy="2002839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00" t="14439" r="16154" b="11270"/>
          <a:stretch/>
        </p:blipFill>
        <p:spPr>
          <a:xfrm>
            <a:off x="1012167" y="4143567"/>
            <a:ext cx="3263900" cy="1993593"/>
          </a:xfrm>
          <a:prstGeom prst="rect">
            <a:avLst/>
          </a:prstGeom>
        </p:spPr>
      </p:pic>
      <p:sp>
        <p:nvSpPr>
          <p:cNvPr id="24" name="右矢印 23"/>
          <p:cNvSpPr/>
          <p:nvPr/>
        </p:nvSpPr>
        <p:spPr>
          <a:xfrm>
            <a:off x="4304747" y="4486342"/>
            <a:ext cx="1296506" cy="1194014"/>
          </a:xfrm>
          <a:prstGeom prst="rightArrow">
            <a:avLst>
              <a:gd name="adj1" fmla="val 50000"/>
              <a:gd name="adj2" fmla="val 67388"/>
            </a:avLst>
          </a:prstGeom>
          <a:solidFill>
            <a:srgbClr val="FFFF0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5" name="図 2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6526" y="5925197"/>
            <a:ext cx="1598204" cy="209153"/>
          </a:xfrm>
          <a:prstGeom prst="rect">
            <a:avLst/>
          </a:prstGeom>
        </p:spPr>
      </p:pic>
      <p:pic>
        <p:nvPicPr>
          <p:cNvPr id="27" name="図 2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6525" y="5926591"/>
            <a:ext cx="1598205" cy="210569"/>
          </a:xfrm>
          <a:prstGeom prst="rect">
            <a:avLst/>
          </a:prstGeom>
        </p:spPr>
      </p:pic>
      <p:pic>
        <p:nvPicPr>
          <p:cNvPr id="17" name="図 1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5936" y="5904103"/>
            <a:ext cx="1620315" cy="202539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9043" y="5904103"/>
            <a:ext cx="244552" cy="202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878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テキスト ボックス 30"/>
          <p:cNvSpPr txBox="1"/>
          <p:nvPr/>
        </p:nvSpPr>
        <p:spPr>
          <a:xfrm>
            <a:off x="0" y="47908"/>
            <a:ext cx="9906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ja-JP" altLang="en-US" sz="4800" b="1" dirty="0" smtClean="0">
                <a:solidFill>
                  <a:schemeClr val="bg1"/>
                </a:solidFill>
                <a:effectLst>
                  <a:glow rad="139700">
                    <a:schemeClr val="tx1">
                      <a:alpha val="70000"/>
                    </a:schemeClr>
                  </a:glow>
                </a:effectLst>
                <a:latin typeface="+mn-ea"/>
              </a:rPr>
              <a:t>移動システム</a:t>
            </a:r>
            <a:endParaRPr kumimoji="1" lang="ja-JP" altLang="en-US" sz="4800" b="1" dirty="0">
              <a:solidFill>
                <a:schemeClr val="bg1"/>
              </a:solidFill>
              <a:effectLst>
                <a:glow rad="139700">
                  <a:schemeClr val="tx1">
                    <a:alpha val="70000"/>
                  </a:schemeClr>
                </a:glow>
              </a:effectLst>
              <a:latin typeface="+mn-ea"/>
            </a:endParaRPr>
          </a:p>
        </p:txBody>
      </p:sp>
      <p:sp>
        <p:nvSpPr>
          <p:cNvPr id="26" name="テキスト ボックス 30"/>
          <p:cNvSpPr txBox="1"/>
          <p:nvPr/>
        </p:nvSpPr>
        <p:spPr>
          <a:xfrm>
            <a:off x="4223777" y="3224084"/>
            <a:ext cx="49245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ja-JP" altLang="en-US" sz="2400" b="1" dirty="0" smtClean="0">
                <a:solidFill>
                  <a:schemeClr val="bg1"/>
                </a:solidFill>
                <a:effectLst>
                  <a:glow rad="139700">
                    <a:schemeClr val="tx1">
                      <a:alpha val="70000"/>
                    </a:schemeClr>
                  </a:glow>
                </a:effectLst>
                <a:latin typeface="+mn-ea"/>
              </a:rPr>
              <a:t>ジャンプ移動</a:t>
            </a:r>
            <a:endParaRPr lang="en-US" altLang="ja-JP" sz="2400" b="1" dirty="0" smtClean="0">
              <a:solidFill>
                <a:schemeClr val="bg1"/>
              </a:solidFill>
              <a:effectLst>
                <a:glow rad="139700">
                  <a:schemeClr val="tx1">
                    <a:alpha val="70000"/>
                  </a:schemeClr>
                </a:glow>
              </a:effectLst>
              <a:latin typeface="+mn-ea"/>
            </a:endParaRPr>
          </a:p>
        </p:txBody>
      </p:sp>
      <p:sp>
        <p:nvSpPr>
          <p:cNvPr id="34" name="テキスト ボックス 33"/>
          <p:cNvSpPr txBox="1"/>
          <p:nvPr/>
        </p:nvSpPr>
        <p:spPr>
          <a:xfrm>
            <a:off x="4328453" y="1649907"/>
            <a:ext cx="475838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地面を歩いたり木を登ったりできる</a:t>
            </a:r>
            <a:endParaRPr lang="en-US" altLang="ja-JP" sz="2000" b="1" dirty="0" smtClean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endParaRPr lang="en-US" altLang="ja-JP" sz="2000" b="1" dirty="0" smtClean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lang="ja-JP" altLang="en-US" sz="2000" b="1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通常移動はジャンプ移動より遅い</a:t>
            </a:r>
            <a:endParaRPr lang="en-US" altLang="ja-JP" sz="2000" b="1" dirty="0" smtClean="0">
              <a:solidFill>
                <a:srgbClr val="FF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35" name="正方形/長方形 34"/>
          <p:cNvSpPr/>
          <p:nvPr/>
        </p:nvSpPr>
        <p:spPr>
          <a:xfrm>
            <a:off x="4288503" y="3660970"/>
            <a:ext cx="5617497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2000" b="1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自ら</a:t>
            </a:r>
            <a:r>
              <a:rPr lang="ja-JP" altLang="en-US" sz="2000" b="1" dirty="0" smtClean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陣地ゲージを</a:t>
            </a:r>
            <a:r>
              <a:rPr lang="ja-JP" altLang="en-US" sz="2000" b="1" dirty="0" smtClean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消費</a:t>
            </a:r>
            <a:r>
              <a:rPr lang="ja-JP" altLang="en-US" sz="2000" b="1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する代わりに</a:t>
            </a:r>
            <a:r>
              <a:rPr lang="ja-JP" altLang="en-US" sz="2000" b="1" dirty="0" smtClean="0">
                <a:solidFill>
                  <a:srgbClr val="0070C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一瞬で移動</a:t>
            </a:r>
            <a:r>
              <a:rPr lang="ja-JP" altLang="en-US" sz="2000" b="1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でき、木々の間を行き来することで素早く敵の木</a:t>
            </a:r>
            <a:r>
              <a:rPr lang="ja-JP" altLang="en-US" sz="2000" b="1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を奪える</a:t>
            </a:r>
            <a:r>
              <a:rPr lang="ja-JP" altLang="en-US" sz="2000" b="1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メリットがある</a:t>
            </a:r>
            <a:endParaRPr lang="en-US" altLang="ja-JP" sz="2000" b="1" dirty="0" smtClean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endParaRPr lang="en-US" altLang="ja-JP" sz="2000" b="1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lang="ja-JP" altLang="en-US" sz="2000" b="1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その代わり自分の陣地を</a:t>
            </a:r>
            <a:r>
              <a:rPr lang="ja-JP" altLang="en-US" sz="20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消費</a:t>
            </a:r>
            <a:r>
              <a:rPr lang="ja-JP" altLang="en-US" sz="2000" b="1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する</a:t>
            </a:r>
            <a:r>
              <a:rPr lang="ja-JP" altLang="en-US" sz="2000" b="1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ので</a:t>
            </a:r>
            <a:endParaRPr lang="en-US" altLang="ja-JP" sz="2000" b="1" dirty="0" smtClean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lang="ja-JP" altLang="en-US" sz="2000" b="1" dirty="0" smtClean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敵</a:t>
            </a:r>
            <a:r>
              <a:rPr lang="ja-JP" altLang="en-US" sz="2000" b="1" dirty="0" smtClean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に奪われる</a:t>
            </a:r>
            <a:r>
              <a:rPr lang="ja-JP" altLang="en-US" sz="2000" b="1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可能性が</a:t>
            </a:r>
            <a:r>
              <a:rPr lang="ja-JP" altLang="en-US" sz="20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高</a:t>
            </a:r>
            <a:r>
              <a:rPr lang="ja-JP" altLang="en-US" sz="2000" b="1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くな</a:t>
            </a:r>
            <a:r>
              <a:rPr lang="ja-JP" altLang="en-US" sz="20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る</a:t>
            </a:r>
            <a:endParaRPr lang="en-US" altLang="ja-JP" sz="2000" b="1" dirty="0" smtClean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36" name="図 3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25" t="40690" r="19677"/>
          <a:stretch/>
        </p:blipFill>
        <p:spPr>
          <a:xfrm>
            <a:off x="478267" y="1195895"/>
            <a:ext cx="3745510" cy="2028189"/>
          </a:xfrm>
          <a:prstGeom prst="rect">
            <a:avLst/>
          </a:prstGeom>
        </p:spPr>
      </p:pic>
      <p:pic>
        <p:nvPicPr>
          <p:cNvPr id="37" name="図 3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54" t="42998" r="25806" b="6083"/>
          <a:stretch/>
        </p:blipFill>
        <p:spPr>
          <a:xfrm>
            <a:off x="478267" y="3452599"/>
            <a:ext cx="3745510" cy="2042978"/>
          </a:xfrm>
          <a:prstGeom prst="rect">
            <a:avLst/>
          </a:prstGeom>
        </p:spPr>
      </p:pic>
      <p:sp>
        <p:nvSpPr>
          <p:cNvPr id="39" name="テキスト ボックス 30"/>
          <p:cNvSpPr txBox="1"/>
          <p:nvPr/>
        </p:nvSpPr>
        <p:spPr>
          <a:xfrm>
            <a:off x="4223777" y="1155897"/>
            <a:ext cx="47951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ja-JP" altLang="en-US" sz="2400" b="1" dirty="0" smtClean="0">
                <a:solidFill>
                  <a:schemeClr val="bg1"/>
                </a:solidFill>
                <a:effectLst>
                  <a:glow rad="139700">
                    <a:schemeClr val="tx1">
                      <a:alpha val="70000"/>
                    </a:schemeClr>
                  </a:glow>
                </a:effectLst>
                <a:latin typeface="+mn-ea"/>
              </a:rPr>
              <a:t>通常移動</a:t>
            </a:r>
            <a:endParaRPr lang="en-US" altLang="ja-JP" sz="2400" b="1" dirty="0" smtClean="0">
              <a:solidFill>
                <a:schemeClr val="bg1"/>
              </a:solidFill>
              <a:effectLst>
                <a:glow rad="139700">
                  <a:schemeClr val="tx1">
                    <a:alpha val="70000"/>
                  </a:schemeClr>
                </a:glow>
              </a:effectLst>
              <a:latin typeface="+mn-ea"/>
            </a:endParaRPr>
          </a:p>
        </p:txBody>
      </p:sp>
      <p:pic>
        <p:nvPicPr>
          <p:cNvPr id="40" name="図 3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3653" y="5096929"/>
            <a:ext cx="1543518" cy="192940"/>
          </a:xfrm>
          <a:prstGeom prst="rect">
            <a:avLst/>
          </a:prstGeom>
        </p:spPr>
      </p:pic>
      <p:pic>
        <p:nvPicPr>
          <p:cNvPr id="41" name="図 4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3653" y="5098432"/>
            <a:ext cx="715647" cy="194246"/>
          </a:xfrm>
          <a:prstGeom prst="rect">
            <a:avLst/>
          </a:prstGeom>
        </p:spPr>
      </p:pic>
      <p:sp>
        <p:nvSpPr>
          <p:cNvPr id="42" name="テキスト ボックス 30"/>
          <p:cNvSpPr txBox="1"/>
          <p:nvPr/>
        </p:nvSpPr>
        <p:spPr>
          <a:xfrm>
            <a:off x="0" y="5876899"/>
            <a:ext cx="9906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ja-JP" altLang="en-US" sz="2800" b="1" dirty="0" smtClean="0">
                <a:solidFill>
                  <a:schemeClr val="bg1"/>
                </a:solidFill>
                <a:effectLst>
                  <a:glow rad="139700">
                    <a:schemeClr val="tx1">
                      <a:alpha val="70000"/>
                    </a:schemeClr>
                  </a:glow>
                </a:effectLst>
                <a:latin typeface="+mn-ea"/>
              </a:rPr>
              <a:t>ジャンプ移動でゲーム展開をスピーディ</a:t>
            </a:r>
            <a:r>
              <a:rPr lang="ja-JP" altLang="en-US" sz="2800" b="1" dirty="0">
                <a:solidFill>
                  <a:schemeClr val="bg1"/>
                </a:solidFill>
                <a:effectLst>
                  <a:glow rad="139700">
                    <a:schemeClr val="tx1">
                      <a:alpha val="70000"/>
                    </a:schemeClr>
                  </a:glow>
                </a:effectLst>
                <a:latin typeface="+mn-ea"/>
              </a:rPr>
              <a:t>ー</a:t>
            </a:r>
            <a:r>
              <a:rPr lang="ja-JP" altLang="en-US" sz="2800" b="1" dirty="0" smtClean="0">
                <a:solidFill>
                  <a:schemeClr val="bg1"/>
                </a:solidFill>
                <a:effectLst>
                  <a:glow rad="139700">
                    <a:schemeClr val="tx1">
                      <a:alpha val="70000"/>
                    </a:schemeClr>
                  </a:glow>
                </a:effectLst>
                <a:latin typeface="+mn-ea"/>
              </a:rPr>
              <a:t>に変えてゆく</a:t>
            </a:r>
            <a:endParaRPr lang="en-US" altLang="ja-JP" sz="2800" b="1" dirty="0" smtClean="0">
              <a:solidFill>
                <a:schemeClr val="bg1"/>
              </a:solidFill>
              <a:effectLst>
                <a:glow rad="139700">
                  <a:schemeClr val="tx1">
                    <a:alpha val="70000"/>
                  </a:schemeClr>
                </a:glow>
              </a:effectLst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84090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テキスト ボックス 9"/>
          <p:cNvSpPr txBox="1"/>
          <p:nvPr/>
        </p:nvSpPr>
        <p:spPr>
          <a:xfrm>
            <a:off x="4588868" y="5071944"/>
            <a:ext cx="531713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糸を２本張る</a:t>
            </a:r>
            <a:r>
              <a:rPr lang="ja-JP" altLang="en-US" sz="2000" b="1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と糸の間に</a:t>
            </a:r>
            <a:r>
              <a:rPr lang="ja-JP" altLang="en-US" sz="2000" b="1" dirty="0" smtClean="0">
                <a:solidFill>
                  <a:srgbClr val="0070C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巣が作られる</a:t>
            </a:r>
            <a:endParaRPr lang="en-US" altLang="ja-JP" sz="2000" b="1" dirty="0" smtClean="0">
              <a:solidFill>
                <a:srgbClr val="0070C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endParaRPr lang="en-US" altLang="ja-JP" sz="2000" b="1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lang="ja-JP" altLang="en-US" sz="2000" b="1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巣</a:t>
            </a:r>
            <a:r>
              <a:rPr lang="ja-JP" altLang="en-US" sz="2000" b="1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の</a:t>
            </a:r>
            <a:r>
              <a:rPr lang="ja-JP" altLang="en-US" sz="2000" b="1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上</a:t>
            </a:r>
            <a:r>
              <a:rPr lang="ja-JP" altLang="en-US" sz="20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は</a:t>
            </a:r>
            <a:r>
              <a:rPr lang="ja-JP" altLang="en-US" sz="2000" b="1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自由</a:t>
            </a:r>
            <a:r>
              <a:rPr lang="ja-JP" altLang="en-US" sz="2000" b="1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に</a:t>
            </a:r>
            <a:r>
              <a:rPr lang="ja-JP" altLang="en-US" sz="2000" b="1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移動できるので移動や</a:t>
            </a:r>
            <a:endParaRPr lang="en-US" altLang="ja-JP" sz="2000" b="1" dirty="0" smtClean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lang="ja-JP" altLang="en-US" sz="2000" b="1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攻撃がしやすくなる</a:t>
            </a:r>
            <a:endParaRPr lang="en-US" altLang="ja-JP" sz="2000" b="1" dirty="0" smtClean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6" name="テキスト ボックス 30"/>
          <p:cNvSpPr txBox="1"/>
          <p:nvPr/>
        </p:nvSpPr>
        <p:spPr>
          <a:xfrm>
            <a:off x="0" y="47908"/>
            <a:ext cx="9906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sz="4800" b="1" dirty="0" smtClean="0">
                <a:solidFill>
                  <a:schemeClr val="bg1"/>
                </a:solidFill>
                <a:effectLst>
                  <a:glow rad="139700">
                    <a:schemeClr val="tx1">
                      <a:alpha val="70000"/>
                    </a:schemeClr>
                  </a:glow>
                </a:effectLst>
                <a:latin typeface="+mn-ea"/>
              </a:rPr>
              <a:t>糸の使い方</a:t>
            </a:r>
            <a:endParaRPr kumimoji="1" lang="ja-JP" altLang="en-US" sz="4800" b="1" dirty="0">
              <a:solidFill>
                <a:schemeClr val="bg1"/>
              </a:solidFill>
              <a:effectLst>
                <a:glow rad="139700">
                  <a:schemeClr val="tx1">
                    <a:alpha val="70000"/>
                  </a:schemeClr>
                </a:glow>
              </a:effectLst>
              <a:latin typeface="+mn-ea"/>
            </a:endParaRPr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39" t="27277" r="23202" b="18819"/>
          <a:stretch/>
        </p:blipFill>
        <p:spPr>
          <a:xfrm>
            <a:off x="539901" y="4474974"/>
            <a:ext cx="3892399" cy="2281258"/>
          </a:xfrm>
          <a:prstGeom prst="rect">
            <a:avLst/>
          </a:prstGeom>
        </p:spPr>
      </p:pic>
      <p:sp>
        <p:nvSpPr>
          <p:cNvPr id="7" name="正方形/長方形 6"/>
          <p:cNvSpPr/>
          <p:nvPr/>
        </p:nvSpPr>
        <p:spPr>
          <a:xfrm>
            <a:off x="-28618" y="1281900"/>
            <a:ext cx="9906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ja-JP" altLang="en-US" sz="2000" b="1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プレイヤーはジャンプをすることで木</a:t>
            </a:r>
            <a:r>
              <a:rPr lang="ja-JP" altLang="en-US" sz="20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と</a:t>
            </a:r>
            <a:r>
              <a:rPr lang="ja-JP" altLang="en-US" sz="2000" b="1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木の</a:t>
            </a:r>
            <a:r>
              <a:rPr lang="ja-JP" altLang="en-US" sz="20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間に</a:t>
            </a:r>
            <a:r>
              <a:rPr lang="ja-JP" altLang="en-US" sz="2000" b="1" dirty="0" smtClean="0">
                <a:solidFill>
                  <a:srgbClr val="0070C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糸が張られる</a:t>
            </a:r>
            <a:endParaRPr lang="ja-JP" altLang="en-US" sz="2000" b="1" dirty="0">
              <a:solidFill>
                <a:srgbClr val="0070C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20" name="図 1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57"/>
          <a:stretch/>
        </p:blipFill>
        <p:spPr>
          <a:xfrm>
            <a:off x="253858" y="1824334"/>
            <a:ext cx="4331224" cy="2381593"/>
          </a:xfrm>
          <a:prstGeom prst="rect">
            <a:avLst/>
          </a:prstGeom>
        </p:spPr>
      </p:pic>
      <p:pic>
        <p:nvPicPr>
          <p:cNvPr id="24" name="図 2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57"/>
          <a:stretch/>
        </p:blipFill>
        <p:spPr>
          <a:xfrm>
            <a:off x="5235891" y="1823476"/>
            <a:ext cx="4305231" cy="2367300"/>
          </a:xfrm>
          <a:prstGeom prst="rect">
            <a:avLst/>
          </a:prstGeom>
        </p:spPr>
      </p:pic>
      <p:sp>
        <p:nvSpPr>
          <p:cNvPr id="26" name="右矢印 25"/>
          <p:cNvSpPr/>
          <p:nvPr/>
        </p:nvSpPr>
        <p:spPr>
          <a:xfrm>
            <a:off x="4607247" y="2633764"/>
            <a:ext cx="606479" cy="776819"/>
          </a:xfrm>
          <a:prstGeom prst="rightArrow">
            <a:avLst>
              <a:gd name="adj1" fmla="val 50000"/>
              <a:gd name="adj2" fmla="val 62000"/>
            </a:avLst>
          </a:prstGeom>
          <a:solidFill>
            <a:srgbClr val="FFFF0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テキスト ボックス 30"/>
          <p:cNvSpPr txBox="1"/>
          <p:nvPr/>
        </p:nvSpPr>
        <p:spPr>
          <a:xfrm>
            <a:off x="5142497" y="3825279"/>
            <a:ext cx="47348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ja-JP" altLang="en-US" sz="2000" b="1" dirty="0">
                <a:solidFill>
                  <a:schemeClr val="bg1"/>
                </a:solidFill>
                <a:effectLst>
                  <a:glow rad="139700">
                    <a:schemeClr val="tx1">
                      <a:alpha val="70000"/>
                    </a:schemeClr>
                  </a:glow>
                </a:effectLst>
                <a:latin typeface="+mn-ea"/>
              </a:rPr>
              <a:t>木</a:t>
            </a:r>
            <a:r>
              <a:rPr lang="ja-JP" altLang="en-US" sz="2000" b="1" dirty="0" smtClean="0">
                <a:solidFill>
                  <a:schemeClr val="bg1"/>
                </a:solidFill>
                <a:effectLst>
                  <a:glow rad="139700">
                    <a:schemeClr val="tx1">
                      <a:alpha val="70000"/>
                    </a:schemeClr>
                  </a:glow>
                </a:effectLst>
                <a:latin typeface="+mn-ea"/>
              </a:rPr>
              <a:t>の</a:t>
            </a:r>
            <a:r>
              <a:rPr kumimoji="1" lang="ja-JP" altLang="en-US" sz="2000" b="1" dirty="0" smtClean="0">
                <a:solidFill>
                  <a:schemeClr val="bg1"/>
                </a:solidFill>
                <a:effectLst>
                  <a:glow rad="139700">
                    <a:schemeClr val="tx1">
                      <a:alpha val="70000"/>
                    </a:schemeClr>
                  </a:glow>
                </a:effectLst>
                <a:latin typeface="+mn-ea"/>
              </a:rPr>
              <a:t>間に糸が張られる</a:t>
            </a:r>
            <a:endParaRPr kumimoji="1" lang="ja-JP" altLang="en-US" sz="2000" b="1" dirty="0">
              <a:solidFill>
                <a:schemeClr val="bg1"/>
              </a:solidFill>
              <a:effectLst>
                <a:glow rad="139700">
                  <a:schemeClr val="tx1">
                    <a:alpha val="70000"/>
                  </a:schemeClr>
                </a:glow>
              </a:effectLst>
              <a:latin typeface="+mn-ea"/>
            </a:endParaRPr>
          </a:p>
        </p:txBody>
      </p:sp>
      <p:sp>
        <p:nvSpPr>
          <p:cNvPr id="21" name="テキスト ボックス 30"/>
          <p:cNvSpPr txBox="1"/>
          <p:nvPr/>
        </p:nvSpPr>
        <p:spPr>
          <a:xfrm>
            <a:off x="87169" y="3839480"/>
            <a:ext cx="47348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ja-JP" altLang="en-US" sz="2000" b="1" dirty="0" smtClean="0">
                <a:solidFill>
                  <a:schemeClr val="bg1"/>
                </a:solidFill>
                <a:effectLst>
                  <a:glow rad="139700">
                    <a:schemeClr val="tx1">
                      <a:alpha val="70000"/>
                    </a:schemeClr>
                  </a:glow>
                </a:effectLst>
                <a:latin typeface="+mn-ea"/>
              </a:rPr>
              <a:t>行きたい木へジャンプ</a:t>
            </a:r>
            <a:r>
              <a:rPr lang="ja-JP" altLang="en-US" sz="2000" b="1" dirty="0">
                <a:solidFill>
                  <a:schemeClr val="bg1"/>
                </a:solidFill>
                <a:effectLst>
                  <a:glow rad="139700">
                    <a:schemeClr val="tx1">
                      <a:alpha val="70000"/>
                    </a:schemeClr>
                  </a:glow>
                </a:effectLst>
                <a:latin typeface="+mn-ea"/>
              </a:rPr>
              <a:t>！</a:t>
            </a:r>
            <a:endParaRPr lang="en-US" altLang="ja-JP" sz="2000" b="1" dirty="0" smtClean="0">
              <a:solidFill>
                <a:schemeClr val="bg1"/>
              </a:solidFill>
              <a:effectLst>
                <a:glow rad="139700">
                  <a:schemeClr val="tx1">
                    <a:alpha val="70000"/>
                  </a:schemeClr>
                </a:glow>
              </a:effectLst>
              <a:latin typeface="+mn-ea"/>
            </a:endParaRPr>
          </a:p>
        </p:txBody>
      </p:sp>
      <p:sp>
        <p:nvSpPr>
          <p:cNvPr id="27" name="テキスト ボックス 30"/>
          <p:cNvSpPr txBox="1"/>
          <p:nvPr/>
        </p:nvSpPr>
        <p:spPr>
          <a:xfrm>
            <a:off x="4588868" y="4593245"/>
            <a:ext cx="47348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ja-JP" altLang="en-US" sz="2400" b="1" dirty="0" smtClean="0">
                <a:solidFill>
                  <a:schemeClr val="bg1"/>
                </a:solidFill>
                <a:effectLst>
                  <a:glow rad="139700">
                    <a:schemeClr val="tx1">
                      <a:alpha val="70000"/>
                    </a:schemeClr>
                  </a:glow>
                </a:effectLst>
                <a:latin typeface="+mn-ea"/>
              </a:rPr>
              <a:t>蜘蛛の巣</a:t>
            </a:r>
            <a:endParaRPr kumimoji="1" lang="ja-JP" altLang="en-US" sz="2400" b="1" dirty="0">
              <a:solidFill>
                <a:schemeClr val="bg1"/>
              </a:solidFill>
              <a:effectLst>
                <a:glow rad="139700">
                  <a:schemeClr val="tx1">
                    <a:alpha val="70000"/>
                  </a:schemeClr>
                </a:glow>
              </a:effectLst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44037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テキスト ボックス 30"/>
          <p:cNvSpPr txBox="1"/>
          <p:nvPr/>
        </p:nvSpPr>
        <p:spPr>
          <a:xfrm>
            <a:off x="1" y="4131582"/>
            <a:ext cx="9905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ja-JP" altLang="en-US" sz="2400" b="1" dirty="0">
                <a:solidFill>
                  <a:schemeClr val="bg1"/>
                </a:solidFill>
                <a:effectLst>
                  <a:glow rad="139700">
                    <a:schemeClr val="tx1">
                      <a:alpha val="70000"/>
                    </a:schemeClr>
                  </a:glow>
                </a:effectLst>
                <a:latin typeface="+mn-ea"/>
              </a:rPr>
              <a:t>糸</a:t>
            </a:r>
            <a:r>
              <a:rPr lang="ja-JP" altLang="en-US" sz="2400" b="1" dirty="0" smtClean="0">
                <a:solidFill>
                  <a:schemeClr val="bg1"/>
                </a:solidFill>
                <a:effectLst>
                  <a:glow rad="139700">
                    <a:schemeClr val="tx1">
                      <a:alpha val="70000"/>
                    </a:schemeClr>
                  </a:glow>
                </a:effectLst>
                <a:latin typeface="+mn-ea"/>
              </a:rPr>
              <a:t>は</a:t>
            </a:r>
            <a:r>
              <a:rPr lang="ja-JP" altLang="en-US" sz="2400" b="1" dirty="0">
                <a:solidFill>
                  <a:schemeClr val="bg1"/>
                </a:solidFill>
                <a:effectLst>
                  <a:glow rad="139700">
                    <a:schemeClr val="tx1">
                      <a:alpha val="70000"/>
                    </a:schemeClr>
                  </a:glow>
                </a:effectLst>
                <a:latin typeface="+mn-ea"/>
              </a:rPr>
              <a:t>罠</a:t>
            </a:r>
            <a:r>
              <a:rPr lang="ja-JP" altLang="en-US" sz="2400" b="1" dirty="0" smtClean="0">
                <a:solidFill>
                  <a:schemeClr val="bg1"/>
                </a:solidFill>
                <a:effectLst>
                  <a:glow rad="139700">
                    <a:schemeClr val="tx1">
                      <a:alpha val="70000"/>
                    </a:schemeClr>
                  </a:glow>
                </a:effectLst>
                <a:latin typeface="+mn-ea"/>
              </a:rPr>
              <a:t>にも</a:t>
            </a:r>
            <a:r>
              <a:rPr lang="ja-JP" altLang="en-US" sz="2400" b="1" dirty="0" smtClean="0">
                <a:solidFill>
                  <a:schemeClr val="bg1"/>
                </a:solidFill>
                <a:effectLst>
                  <a:glow rad="139700">
                    <a:schemeClr val="tx1">
                      <a:alpha val="70000"/>
                    </a:schemeClr>
                  </a:glow>
                </a:effectLst>
                <a:latin typeface="+mn-ea"/>
              </a:rPr>
              <a:t>なり、相手側の糸に付く</a:t>
            </a:r>
            <a:r>
              <a:rPr lang="ja-JP" altLang="en-US" sz="2400" b="1" dirty="0" smtClean="0">
                <a:solidFill>
                  <a:schemeClr val="bg1"/>
                </a:solidFill>
                <a:effectLst>
                  <a:glow rad="139700">
                    <a:schemeClr val="tx1">
                      <a:alpha val="70000"/>
                    </a:schemeClr>
                  </a:glow>
                </a:effectLst>
                <a:latin typeface="+mn-ea"/>
              </a:rPr>
              <a:t>と</a:t>
            </a:r>
            <a:r>
              <a:rPr lang="ja-JP" altLang="en-US" sz="2400" b="1" dirty="0" smtClean="0">
                <a:solidFill>
                  <a:schemeClr val="bg1"/>
                </a:solidFill>
                <a:effectLst>
                  <a:glow rad="139700">
                    <a:schemeClr val="tx1">
                      <a:alpha val="70000"/>
                    </a:schemeClr>
                  </a:glow>
                </a:effectLst>
                <a:latin typeface="+mn-ea"/>
              </a:rPr>
              <a:t>数秒間</a:t>
            </a:r>
            <a:r>
              <a:rPr lang="ja-JP" altLang="en-US" sz="2400" b="1" dirty="0" smtClean="0">
                <a:solidFill>
                  <a:schemeClr val="bg1"/>
                </a:solidFill>
                <a:effectLst>
                  <a:glow rad="139700">
                    <a:schemeClr val="tx1">
                      <a:alpha val="70000"/>
                    </a:schemeClr>
                  </a:glow>
                </a:effectLst>
                <a:latin typeface="+mn-ea"/>
              </a:rPr>
              <a:t>動けなくなる</a:t>
            </a:r>
            <a:endParaRPr lang="en-US" altLang="ja-JP" sz="2400" b="1" dirty="0" smtClean="0">
              <a:solidFill>
                <a:schemeClr val="bg1"/>
              </a:solidFill>
              <a:effectLst>
                <a:glow rad="139700">
                  <a:schemeClr val="tx1">
                    <a:alpha val="70000"/>
                  </a:schemeClr>
                </a:glow>
              </a:effectLst>
              <a:latin typeface="+mn-ea"/>
            </a:endParaRPr>
          </a:p>
        </p:txBody>
      </p:sp>
      <p:sp>
        <p:nvSpPr>
          <p:cNvPr id="16" name="テキスト ボックス 30"/>
          <p:cNvSpPr txBox="1"/>
          <p:nvPr/>
        </p:nvSpPr>
        <p:spPr>
          <a:xfrm>
            <a:off x="0" y="47908"/>
            <a:ext cx="9906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sz="4800" b="1" dirty="0" smtClean="0">
                <a:solidFill>
                  <a:schemeClr val="bg1"/>
                </a:solidFill>
                <a:effectLst>
                  <a:glow rad="139700">
                    <a:schemeClr val="tx1">
                      <a:alpha val="70000"/>
                    </a:schemeClr>
                  </a:glow>
                </a:effectLst>
                <a:latin typeface="+mn-ea"/>
              </a:rPr>
              <a:t>糸を活用した陣地の広げ方</a:t>
            </a:r>
            <a:endParaRPr kumimoji="1" lang="ja-JP" altLang="en-US" sz="4800" b="1" dirty="0">
              <a:solidFill>
                <a:schemeClr val="bg1"/>
              </a:solidFill>
              <a:effectLst>
                <a:glow rad="139700">
                  <a:schemeClr val="tx1">
                    <a:alpha val="70000"/>
                  </a:schemeClr>
                </a:glow>
              </a:effectLst>
              <a:latin typeface="+mn-ea"/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93" t="3270" r="9429" b="10189"/>
          <a:stretch/>
        </p:blipFill>
        <p:spPr>
          <a:xfrm>
            <a:off x="5511800" y="4584682"/>
            <a:ext cx="3744251" cy="2197148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5" t="4021" r="10355" b="10999"/>
          <a:stretch/>
        </p:blipFill>
        <p:spPr>
          <a:xfrm>
            <a:off x="560791" y="4561562"/>
            <a:ext cx="3873403" cy="2197148"/>
          </a:xfrm>
          <a:prstGeom prst="rect">
            <a:avLst/>
          </a:prstGeom>
        </p:spPr>
      </p:pic>
      <p:sp>
        <p:nvSpPr>
          <p:cNvPr id="9" name="右矢印 8"/>
          <p:cNvSpPr/>
          <p:nvPr/>
        </p:nvSpPr>
        <p:spPr>
          <a:xfrm>
            <a:off x="4505929" y="5277971"/>
            <a:ext cx="934135" cy="810570"/>
          </a:xfrm>
          <a:prstGeom prst="rightArrow">
            <a:avLst>
              <a:gd name="adj1" fmla="val 50000"/>
              <a:gd name="adj2" fmla="val 67388"/>
            </a:avLst>
          </a:prstGeom>
          <a:solidFill>
            <a:srgbClr val="FFFF0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ボックス 30"/>
          <p:cNvSpPr txBox="1"/>
          <p:nvPr/>
        </p:nvSpPr>
        <p:spPr>
          <a:xfrm>
            <a:off x="337031" y="6473379"/>
            <a:ext cx="44595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ja-JP" altLang="en-US" sz="2000" b="1" dirty="0" smtClean="0">
                <a:solidFill>
                  <a:schemeClr val="bg1"/>
                </a:solidFill>
                <a:effectLst>
                  <a:glow rad="139700">
                    <a:schemeClr val="tx1">
                      <a:alpha val="70000"/>
                    </a:schemeClr>
                  </a:glow>
                </a:effectLst>
                <a:latin typeface="+mn-ea"/>
              </a:rPr>
              <a:t>巣に敵が引っかかり</a:t>
            </a:r>
            <a:endParaRPr lang="en-US" altLang="ja-JP" sz="2000" b="1" dirty="0" smtClean="0">
              <a:solidFill>
                <a:schemeClr val="bg1"/>
              </a:solidFill>
              <a:effectLst>
                <a:glow rad="139700">
                  <a:schemeClr val="tx1">
                    <a:alpha val="70000"/>
                  </a:schemeClr>
                </a:glow>
              </a:effectLst>
              <a:latin typeface="+mn-ea"/>
            </a:endParaRPr>
          </a:p>
        </p:txBody>
      </p:sp>
      <p:sp>
        <p:nvSpPr>
          <p:cNvPr id="17" name="テキスト ボックス 30"/>
          <p:cNvSpPr txBox="1"/>
          <p:nvPr/>
        </p:nvSpPr>
        <p:spPr>
          <a:xfrm>
            <a:off x="5357331" y="6473379"/>
            <a:ext cx="44595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ja-JP" altLang="en-US" sz="2000" b="1" dirty="0" smtClean="0">
                <a:solidFill>
                  <a:schemeClr val="bg1"/>
                </a:solidFill>
                <a:effectLst>
                  <a:glow rad="139700">
                    <a:schemeClr val="tx1">
                      <a:alpha val="70000"/>
                    </a:schemeClr>
                  </a:glow>
                </a:effectLst>
                <a:latin typeface="+mn-ea"/>
              </a:rPr>
              <a:t>敵が地面に落下</a:t>
            </a:r>
            <a:endParaRPr lang="en-US" altLang="ja-JP" sz="2000" b="1" dirty="0" smtClean="0">
              <a:solidFill>
                <a:schemeClr val="bg1"/>
              </a:solidFill>
              <a:effectLst>
                <a:glow rad="139700">
                  <a:schemeClr val="tx1">
                    <a:alpha val="70000"/>
                  </a:schemeClr>
                </a:glow>
              </a:effectLst>
              <a:latin typeface="+mn-ea"/>
            </a:endParaRP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4521715" y="1989720"/>
            <a:ext cx="53415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糸を多く張った木に留まると通常より</a:t>
            </a:r>
            <a:r>
              <a:rPr lang="ja-JP" altLang="en-US" sz="2000" b="1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も</a:t>
            </a:r>
            <a:endParaRPr lang="en-US" altLang="ja-JP" sz="2000" b="1" dirty="0" smtClean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lang="ja-JP" altLang="en-US" sz="2000" b="1" dirty="0" smtClean="0">
                <a:solidFill>
                  <a:srgbClr val="0070C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早く</a:t>
            </a:r>
            <a:r>
              <a:rPr lang="ja-JP" altLang="en-US" sz="2000" b="1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陣地を奪うことができ</a:t>
            </a:r>
            <a:r>
              <a:rPr lang="ja-JP" altLang="en-US" sz="20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る</a:t>
            </a:r>
            <a:endParaRPr lang="en-US" altLang="ja-JP" sz="2000" b="1" dirty="0" smtClean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8" name="正方形/長方形 17"/>
          <p:cNvSpPr/>
          <p:nvPr/>
        </p:nvSpPr>
        <p:spPr>
          <a:xfrm>
            <a:off x="4521715" y="3003235"/>
            <a:ext cx="4288353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000" b="1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糸のみだと非常に時間が掛かるが、</a:t>
            </a:r>
            <a:endParaRPr lang="en-US" altLang="ja-JP" sz="2000" b="1" dirty="0" smtClean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lang="ja-JP" altLang="en-US" sz="2000" b="1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ゲージは少しずつ貯まる</a:t>
            </a:r>
            <a:endParaRPr lang="en-US" altLang="ja-JP" sz="2000" b="1" dirty="0" smtClean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endParaRPr lang="en-US" altLang="ja-JP" sz="2000" b="1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0" name="テキスト ボックス 30"/>
          <p:cNvSpPr txBox="1"/>
          <p:nvPr/>
        </p:nvSpPr>
        <p:spPr>
          <a:xfrm>
            <a:off x="0" y="1295875"/>
            <a:ext cx="9905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ja-JP" altLang="en-US" sz="2400" b="1" dirty="0" smtClean="0">
                <a:solidFill>
                  <a:schemeClr val="bg1"/>
                </a:solidFill>
                <a:effectLst>
                  <a:glow rad="139700">
                    <a:schemeClr val="tx1">
                      <a:alpha val="70000"/>
                    </a:schemeClr>
                  </a:glow>
                </a:effectLst>
                <a:latin typeface="+mn-ea"/>
              </a:rPr>
              <a:t>糸による陣地の占領時間のスピード</a:t>
            </a:r>
            <a:r>
              <a:rPr lang="en-US" altLang="ja-JP" sz="2400" b="1" dirty="0" smtClean="0">
                <a:solidFill>
                  <a:schemeClr val="bg1"/>
                </a:solidFill>
                <a:effectLst>
                  <a:glow rad="139700">
                    <a:schemeClr val="tx1">
                      <a:alpha val="70000"/>
                    </a:schemeClr>
                  </a:glow>
                </a:effectLst>
                <a:latin typeface="+mn-ea"/>
              </a:rPr>
              <a:t>UP</a:t>
            </a:r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85" t="14440" r="15641" b="6966"/>
          <a:stretch/>
        </p:blipFill>
        <p:spPr>
          <a:xfrm>
            <a:off x="469992" y="1757540"/>
            <a:ext cx="4051723" cy="2282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852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3836963" y="5003733"/>
            <a:ext cx="578927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敵の糸に触れる瞬間、タイミングよくボタンを</a:t>
            </a:r>
            <a:endParaRPr lang="en-US" altLang="ja-JP" sz="2000" b="1" dirty="0" smtClean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lang="ja-JP" altLang="en-US" sz="2000" b="1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押すことで</a:t>
            </a:r>
            <a:r>
              <a:rPr lang="ja-JP" altLang="en-US" sz="2000" b="1" dirty="0" smtClean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糸を奪う</a:t>
            </a:r>
            <a:r>
              <a:rPr lang="ja-JP" altLang="en-US" sz="2000" b="1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ことができる</a:t>
            </a:r>
            <a:endParaRPr lang="en-US" altLang="ja-JP" sz="2000" b="1" dirty="0" smtClean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lang="ja-JP" altLang="en-US" sz="2000" b="1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奪うことで敵の占領を</a:t>
            </a:r>
            <a:r>
              <a:rPr lang="ja-JP" altLang="en-US" sz="2000" b="1" dirty="0" smtClean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妨害</a:t>
            </a:r>
            <a:r>
              <a:rPr lang="ja-JP" altLang="en-US" sz="2000" b="1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し有利な状況になる</a:t>
            </a:r>
            <a:endParaRPr lang="en-US" altLang="ja-JP" sz="2000" b="1" dirty="0" smtClean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endParaRPr lang="en-US" altLang="ja-JP" sz="2000" b="1" dirty="0" smtClean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lang="ja-JP" altLang="en-US" sz="2000" b="1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ただし失敗すると敵の罠にかかってしまう</a:t>
            </a:r>
            <a:endParaRPr lang="en-US" altLang="ja-JP" sz="2000" b="1" dirty="0" smtClean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1" name="テキスト ボックス 30"/>
          <p:cNvSpPr txBox="1"/>
          <p:nvPr/>
        </p:nvSpPr>
        <p:spPr>
          <a:xfrm>
            <a:off x="0" y="47908"/>
            <a:ext cx="9906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sz="4800" b="1" dirty="0" smtClean="0">
                <a:solidFill>
                  <a:schemeClr val="bg1"/>
                </a:solidFill>
                <a:effectLst>
                  <a:glow rad="139700">
                    <a:schemeClr val="tx1">
                      <a:alpha val="70000"/>
                    </a:schemeClr>
                  </a:glow>
                </a:effectLst>
                <a:latin typeface="+mn-ea"/>
              </a:rPr>
              <a:t>妨害アクション</a:t>
            </a:r>
            <a:endParaRPr kumimoji="1" lang="ja-JP" altLang="en-US" sz="4800" b="1" dirty="0">
              <a:solidFill>
                <a:schemeClr val="bg1"/>
              </a:solidFill>
              <a:effectLst>
                <a:glow rad="139700">
                  <a:schemeClr val="tx1">
                    <a:alpha val="70000"/>
                  </a:schemeClr>
                </a:glow>
              </a:effectLst>
              <a:latin typeface="+mn-ea"/>
            </a:endParaRPr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66" t="4244" r="19478"/>
          <a:stretch/>
        </p:blipFill>
        <p:spPr>
          <a:xfrm>
            <a:off x="404126" y="3805072"/>
            <a:ext cx="3432837" cy="2860122"/>
          </a:xfrm>
          <a:prstGeom prst="rect">
            <a:avLst/>
          </a:prstGeom>
        </p:spPr>
      </p:pic>
      <p:sp>
        <p:nvSpPr>
          <p:cNvPr id="12" name="テキスト ボックス 30"/>
          <p:cNvSpPr txBox="1"/>
          <p:nvPr/>
        </p:nvSpPr>
        <p:spPr>
          <a:xfrm>
            <a:off x="1202553" y="1123425"/>
            <a:ext cx="45896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ja-JP" altLang="en-US" sz="2400" b="1" dirty="0" smtClean="0">
                <a:solidFill>
                  <a:schemeClr val="bg1"/>
                </a:solidFill>
                <a:effectLst>
                  <a:glow rad="139700">
                    <a:schemeClr val="tx1">
                      <a:alpha val="70000"/>
                    </a:schemeClr>
                  </a:glow>
                </a:effectLst>
                <a:latin typeface="+mn-ea"/>
              </a:rPr>
              <a:t>体当たりによる妨害アクション</a:t>
            </a:r>
            <a:endParaRPr lang="en-US" altLang="ja-JP" sz="2400" b="1" dirty="0" smtClean="0">
              <a:solidFill>
                <a:schemeClr val="bg1"/>
              </a:solidFill>
              <a:effectLst>
                <a:glow rad="139700">
                  <a:schemeClr val="tx1">
                    <a:alpha val="70000"/>
                  </a:schemeClr>
                </a:glow>
              </a:effectLst>
              <a:latin typeface="+mn-ea"/>
            </a:endParaRPr>
          </a:p>
        </p:txBody>
      </p:sp>
      <p:sp>
        <p:nvSpPr>
          <p:cNvPr id="13" name="テキスト ボックス 30"/>
          <p:cNvSpPr txBox="1"/>
          <p:nvPr/>
        </p:nvSpPr>
        <p:spPr>
          <a:xfrm>
            <a:off x="4280973" y="4516111"/>
            <a:ext cx="45896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ja-JP" altLang="en-US" sz="2400" b="1" dirty="0" smtClean="0">
                <a:solidFill>
                  <a:schemeClr val="bg1"/>
                </a:solidFill>
                <a:effectLst>
                  <a:glow rad="139700">
                    <a:schemeClr val="tx1">
                      <a:alpha val="70000"/>
                    </a:schemeClr>
                  </a:glow>
                </a:effectLst>
                <a:latin typeface="+mn-ea"/>
              </a:rPr>
              <a:t>糸を奪う妨害アクション</a:t>
            </a:r>
            <a:endParaRPr lang="en-US" altLang="ja-JP" sz="2400" b="1" dirty="0" smtClean="0">
              <a:solidFill>
                <a:schemeClr val="bg1"/>
              </a:solidFill>
              <a:effectLst>
                <a:glow rad="139700">
                  <a:schemeClr val="tx1">
                    <a:alpha val="70000"/>
                  </a:schemeClr>
                </a:glow>
              </a:effectLst>
              <a:latin typeface="+mn-ea"/>
            </a:endParaRP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1202553" y="1564988"/>
            <a:ext cx="490739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敵をロックしジャンプをすることで</a:t>
            </a:r>
            <a:endParaRPr lang="en-US" altLang="ja-JP" sz="2000" b="1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lang="ja-JP" altLang="en-US" sz="2000" b="1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体当たりができる</a:t>
            </a:r>
            <a:endParaRPr lang="en-US" altLang="ja-JP" sz="2000" b="1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lang="ja-JP" altLang="en-US" sz="2000" b="1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体当たりを受けた敵は地面に落とされ</a:t>
            </a:r>
            <a:endParaRPr lang="en-US" altLang="ja-JP" sz="2000" b="1" dirty="0" smtClean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lang="ja-JP" altLang="en-US" sz="2000" b="1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数秒間動けなくなる</a:t>
            </a:r>
            <a:endParaRPr lang="en-US" altLang="ja-JP" sz="2000" b="1" dirty="0" smtClean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endParaRPr lang="en-US" altLang="ja-JP" sz="2000" b="1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lang="ja-JP" altLang="en-US" sz="2000" b="1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ただし失敗すると自分が動けなくなる</a:t>
            </a:r>
            <a:endParaRPr lang="en-US" altLang="ja-JP" sz="2000" b="1" dirty="0" smtClean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52" t="-340" r="16790" b="493"/>
          <a:stretch/>
        </p:blipFill>
        <p:spPr>
          <a:xfrm>
            <a:off x="5792223" y="878905"/>
            <a:ext cx="3125050" cy="306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973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60" b="-1"/>
          <a:stretch/>
        </p:blipFill>
        <p:spPr>
          <a:xfrm>
            <a:off x="1223455" y="1757669"/>
            <a:ext cx="7470519" cy="4141497"/>
          </a:xfrm>
          <a:prstGeom prst="rect">
            <a:avLst/>
          </a:prstGeom>
        </p:spPr>
      </p:pic>
      <p:sp>
        <p:nvSpPr>
          <p:cNvPr id="23" name="角丸四角形 22"/>
          <p:cNvSpPr/>
          <p:nvPr/>
        </p:nvSpPr>
        <p:spPr>
          <a:xfrm>
            <a:off x="7362849" y="2852739"/>
            <a:ext cx="1314450" cy="601476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4" name="テキスト ボックス 63"/>
          <p:cNvSpPr txBox="1"/>
          <p:nvPr/>
        </p:nvSpPr>
        <p:spPr>
          <a:xfrm>
            <a:off x="5620672" y="6150597"/>
            <a:ext cx="18650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プレイヤ</a:t>
            </a:r>
            <a:r>
              <a:rPr lang="ja-JP" altLang="en-US" sz="2000" b="1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ー</a:t>
            </a:r>
            <a:endParaRPr kumimoji="1" lang="ja-JP" altLang="en-US" sz="2000" b="1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8225332" y="1294378"/>
            <a:ext cx="15147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ミニマップ</a:t>
            </a:r>
            <a:endParaRPr kumimoji="1" lang="ja-JP" altLang="en-US" sz="2000" b="1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6266969" y="1388075"/>
            <a:ext cx="18650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制限</a:t>
            </a:r>
            <a:r>
              <a:rPr lang="ja-JP" altLang="en-US" sz="20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時間</a:t>
            </a:r>
            <a:endParaRPr kumimoji="1" lang="ja-JP" altLang="en-US" sz="2000" b="1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-11725" y="2441644"/>
            <a:ext cx="18650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行動</a:t>
            </a:r>
            <a:r>
              <a:rPr kumimoji="1" lang="ja-JP" altLang="en-US" sz="2000" b="1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ログ</a:t>
            </a:r>
            <a:endParaRPr kumimoji="1" lang="ja-JP" altLang="en-US" sz="2000" b="1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7" name="テキスト ボックス 30"/>
          <p:cNvSpPr txBox="1"/>
          <p:nvPr/>
        </p:nvSpPr>
        <p:spPr>
          <a:xfrm>
            <a:off x="0" y="47908"/>
            <a:ext cx="9906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sz="4800" b="1" dirty="0" smtClean="0">
                <a:solidFill>
                  <a:schemeClr val="bg1"/>
                </a:solidFill>
                <a:effectLst>
                  <a:glow rad="139700">
                    <a:schemeClr val="tx1">
                      <a:alpha val="70000"/>
                    </a:schemeClr>
                  </a:glow>
                </a:effectLst>
                <a:latin typeface="+mn-ea"/>
              </a:rPr>
              <a:t>ゲーム画面</a:t>
            </a:r>
            <a:endParaRPr kumimoji="1" lang="ja-JP" altLang="en-US" sz="4800" b="1" dirty="0">
              <a:solidFill>
                <a:schemeClr val="bg1"/>
              </a:solidFill>
              <a:effectLst>
                <a:glow rad="139700">
                  <a:schemeClr val="tx1">
                    <a:alpha val="70000"/>
                  </a:schemeClr>
                </a:glow>
              </a:effectLst>
              <a:latin typeface="+mn-ea"/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918" y="1855201"/>
            <a:ext cx="2869917" cy="370734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1431586" y="1882863"/>
            <a:ext cx="219414" cy="311062"/>
          </a:xfrm>
          <a:prstGeom prst="rect">
            <a:avLst/>
          </a:prstGeom>
        </p:spPr>
      </p:pic>
      <p:pic>
        <p:nvPicPr>
          <p:cNvPr id="18" name="図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1651000" y="1882863"/>
            <a:ext cx="336550" cy="311062"/>
          </a:xfrm>
          <a:prstGeom prst="rect">
            <a:avLst/>
          </a:prstGeom>
        </p:spPr>
      </p:pic>
      <p:pic>
        <p:nvPicPr>
          <p:cNvPr id="19" name="図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1987550" y="1882863"/>
            <a:ext cx="321301" cy="311062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273" y="1836706"/>
            <a:ext cx="1005047" cy="1005047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8256" y="2329673"/>
            <a:ext cx="156749" cy="156749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249977">
            <a:off x="8150434" y="1910841"/>
            <a:ext cx="156749" cy="156749"/>
          </a:xfrm>
          <a:prstGeom prst="rect">
            <a:avLst/>
          </a:prstGeom>
        </p:spPr>
      </p:pic>
      <p:pic>
        <p:nvPicPr>
          <p:cNvPr id="14" name="図 1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4654" y="2864478"/>
            <a:ext cx="467284" cy="467284"/>
          </a:xfrm>
          <a:prstGeom prst="rect">
            <a:avLst/>
          </a:prstGeom>
        </p:spPr>
      </p:pic>
      <p:pic>
        <p:nvPicPr>
          <p:cNvPr id="20" name="図 1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7948" y="2882747"/>
            <a:ext cx="466092" cy="466092"/>
          </a:xfrm>
          <a:prstGeom prst="rect">
            <a:avLst/>
          </a:prstGeom>
        </p:spPr>
      </p:pic>
      <p:pic>
        <p:nvPicPr>
          <p:cNvPr id="22" name="図 2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8955" y="3326218"/>
            <a:ext cx="373244" cy="93311"/>
          </a:xfrm>
          <a:prstGeom prst="rect">
            <a:avLst/>
          </a:prstGeom>
        </p:spPr>
      </p:pic>
      <p:pic>
        <p:nvPicPr>
          <p:cNvPr id="13" name="図 1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8955" y="3326218"/>
            <a:ext cx="369863" cy="93311"/>
          </a:xfrm>
          <a:prstGeom prst="rect">
            <a:avLst/>
          </a:prstGeom>
        </p:spPr>
      </p:pic>
      <p:pic>
        <p:nvPicPr>
          <p:cNvPr id="26" name="図 2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9869" y="3328376"/>
            <a:ext cx="373244" cy="93311"/>
          </a:xfrm>
          <a:prstGeom prst="rect">
            <a:avLst/>
          </a:prstGeom>
        </p:spPr>
      </p:pic>
      <p:sp>
        <p:nvSpPr>
          <p:cNvPr id="24" name="テキスト ボックス 23"/>
          <p:cNvSpPr txBox="1"/>
          <p:nvPr/>
        </p:nvSpPr>
        <p:spPr>
          <a:xfrm>
            <a:off x="7649391" y="2832962"/>
            <a:ext cx="6246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23m</a:t>
            </a:r>
            <a:endParaRPr kumimoji="1" lang="ja-JP" altLang="en-US" sz="1400" b="1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27" name="図 26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7875" y="5123007"/>
            <a:ext cx="3319395" cy="414924"/>
          </a:xfrm>
          <a:prstGeom prst="rect">
            <a:avLst/>
          </a:prstGeom>
        </p:spPr>
      </p:pic>
      <p:pic>
        <p:nvPicPr>
          <p:cNvPr id="25" name="図 24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7874" y="5123007"/>
            <a:ext cx="3235325" cy="417734"/>
          </a:xfrm>
          <a:prstGeom prst="rect">
            <a:avLst/>
          </a:prstGeom>
        </p:spPr>
      </p:pic>
      <p:cxnSp>
        <p:nvCxnSpPr>
          <p:cNvPr id="75" name="直線矢印コネクタ 74"/>
          <p:cNvCxnSpPr/>
          <p:nvPr/>
        </p:nvCxnSpPr>
        <p:spPr>
          <a:xfrm flipH="1" flipV="1">
            <a:off x="5246431" y="4964825"/>
            <a:ext cx="1182424" cy="1129910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矢印コネクタ 15"/>
          <p:cNvCxnSpPr/>
          <p:nvPr/>
        </p:nvCxnSpPr>
        <p:spPr>
          <a:xfrm flipH="1">
            <a:off x="8537988" y="1684821"/>
            <a:ext cx="323449" cy="455296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テキスト ボックス 37"/>
          <p:cNvSpPr txBox="1"/>
          <p:nvPr/>
        </p:nvSpPr>
        <p:spPr>
          <a:xfrm>
            <a:off x="2597531" y="6150597"/>
            <a:ext cx="18650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陣地</a:t>
            </a:r>
            <a:r>
              <a:rPr lang="ja-JP" altLang="en-US" sz="20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ゲージ</a:t>
            </a:r>
            <a:endParaRPr kumimoji="1" lang="ja-JP" altLang="en-US" sz="2000" b="1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cxnSp>
        <p:nvCxnSpPr>
          <p:cNvPr id="39" name="直線矢印コネクタ 38"/>
          <p:cNvCxnSpPr/>
          <p:nvPr/>
        </p:nvCxnSpPr>
        <p:spPr>
          <a:xfrm flipV="1">
            <a:off x="3189725" y="5359112"/>
            <a:ext cx="878892" cy="755435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図 36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0240" y="1681853"/>
            <a:ext cx="1280425" cy="801940"/>
          </a:xfrm>
          <a:prstGeom prst="rect">
            <a:avLst/>
          </a:prstGeom>
        </p:spPr>
      </p:pic>
      <p:sp>
        <p:nvSpPr>
          <p:cNvPr id="43" name="テキスト ボックス 42"/>
          <p:cNvSpPr txBox="1"/>
          <p:nvPr/>
        </p:nvSpPr>
        <p:spPr>
          <a:xfrm>
            <a:off x="6512487" y="1896263"/>
            <a:ext cx="10238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b="1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09:43</a:t>
            </a:r>
            <a:endParaRPr kumimoji="1" lang="ja-JP" altLang="en-US" sz="2000" b="1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cxnSp>
        <p:nvCxnSpPr>
          <p:cNvPr id="44" name="直線矢印コネクタ 43"/>
          <p:cNvCxnSpPr/>
          <p:nvPr/>
        </p:nvCxnSpPr>
        <p:spPr>
          <a:xfrm flipH="1">
            <a:off x="2461099" y="1562100"/>
            <a:ext cx="339110" cy="523901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テキスト ボックス 62"/>
          <p:cNvSpPr txBox="1"/>
          <p:nvPr/>
        </p:nvSpPr>
        <p:spPr>
          <a:xfrm>
            <a:off x="282084" y="1358715"/>
            <a:ext cx="34009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張った</a:t>
            </a:r>
            <a:r>
              <a:rPr lang="ja-JP" altLang="en-US" sz="2000" b="1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糸</a:t>
            </a:r>
            <a:r>
              <a:rPr lang="ja-JP" altLang="en-US" sz="20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の</a:t>
            </a:r>
            <a:r>
              <a:rPr lang="ja-JP" altLang="en-US" sz="2000" b="1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割合ゲージ</a:t>
            </a:r>
            <a:endParaRPr kumimoji="1" lang="ja-JP" altLang="en-US" sz="2000" b="1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cxnSp>
        <p:nvCxnSpPr>
          <p:cNvPr id="52" name="直線矢印コネクタ 51"/>
          <p:cNvCxnSpPr/>
          <p:nvPr/>
        </p:nvCxnSpPr>
        <p:spPr>
          <a:xfrm flipH="1">
            <a:off x="6996383" y="1609058"/>
            <a:ext cx="178250" cy="429336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正方形/長方形 49"/>
          <p:cNvSpPr/>
          <p:nvPr/>
        </p:nvSpPr>
        <p:spPr>
          <a:xfrm>
            <a:off x="1367927" y="2329696"/>
            <a:ext cx="2931773" cy="330773"/>
          </a:xfrm>
          <a:prstGeom prst="rect">
            <a:avLst/>
          </a:prstGeom>
          <a:solidFill>
            <a:srgbClr val="FFFF66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テキスト ボックス 35"/>
          <p:cNvSpPr txBox="1"/>
          <p:nvPr/>
        </p:nvSpPr>
        <p:spPr>
          <a:xfrm>
            <a:off x="1329062" y="2308089"/>
            <a:ext cx="30325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b="1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Ｃ３の木をプレイヤーが占領</a:t>
            </a:r>
            <a:endParaRPr kumimoji="1" lang="ja-JP" altLang="en-US" sz="1600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HG創英角ｺﾞｼｯｸUB" panose="020B0909000000000000" pitchFamily="49" charset="-128"/>
              <a:ea typeface="HG創英角ｺﾞｼｯｸUB" panose="020B0909000000000000" pitchFamily="49" charset="-128"/>
            </a:endParaRPr>
          </a:p>
        </p:txBody>
      </p:sp>
      <p:cxnSp>
        <p:nvCxnSpPr>
          <p:cNvPr id="11" name="直線矢印コネクタ 10"/>
          <p:cNvCxnSpPr/>
          <p:nvPr/>
        </p:nvCxnSpPr>
        <p:spPr>
          <a:xfrm flipV="1">
            <a:off x="1055992" y="2552700"/>
            <a:ext cx="375594" cy="86162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矢印コネクタ 40"/>
          <p:cNvCxnSpPr>
            <a:stCxn id="42" idx="0"/>
          </p:cNvCxnSpPr>
          <p:nvPr/>
        </p:nvCxnSpPr>
        <p:spPr>
          <a:xfrm flipH="1" flipV="1">
            <a:off x="8074529" y="3368935"/>
            <a:ext cx="697804" cy="2627402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テキスト ボックス 41"/>
          <p:cNvSpPr txBox="1"/>
          <p:nvPr/>
        </p:nvSpPr>
        <p:spPr>
          <a:xfrm>
            <a:off x="7754476" y="5996337"/>
            <a:ext cx="20357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b="1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ターゲット情報</a:t>
            </a:r>
            <a:endParaRPr kumimoji="1" lang="ja-JP" altLang="en-US" sz="2000" b="1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0" name="テキスト ボックス 39"/>
          <p:cNvSpPr txBox="1"/>
          <p:nvPr/>
        </p:nvSpPr>
        <p:spPr>
          <a:xfrm>
            <a:off x="4472977" y="1378819"/>
            <a:ext cx="15910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b="1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ターゲット</a:t>
            </a:r>
            <a:endParaRPr kumimoji="1" lang="ja-JP" altLang="en-US" sz="2000" b="1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cxnSp>
        <p:nvCxnSpPr>
          <p:cNvPr id="45" name="直線矢印コネクタ 44"/>
          <p:cNvCxnSpPr/>
          <p:nvPr/>
        </p:nvCxnSpPr>
        <p:spPr>
          <a:xfrm flipH="1">
            <a:off x="5029114" y="1609058"/>
            <a:ext cx="180016" cy="2214845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図 33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9772" y="3093206"/>
            <a:ext cx="228565" cy="228565"/>
          </a:xfrm>
          <a:prstGeom prst="rect">
            <a:avLst/>
          </a:prstGeom>
        </p:spPr>
      </p:pic>
      <p:sp>
        <p:nvSpPr>
          <p:cNvPr id="33" name="環状矢印 32"/>
          <p:cNvSpPr/>
          <p:nvPr/>
        </p:nvSpPr>
        <p:spPr>
          <a:xfrm rot="18982450">
            <a:off x="7559510" y="3006235"/>
            <a:ext cx="848578" cy="914386"/>
          </a:xfrm>
          <a:prstGeom prst="circularArrow">
            <a:avLst>
              <a:gd name="adj1" fmla="val 7637"/>
              <a:gd name="adj2" fmla="val 983876"/>
              <a:gd name="adj3" fmla="val 20347530"/>
              <a:gd name="adj4" fmla="val 16099157"/>
              <a:gd name="adj5" fmla="val 10729"/>
            </a:avLst>
          </a:prstGeom>
          <a:solidFill>
            <a:srgbClr val="92D050"/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3288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17877</TotalTime>
  <Words>539</Words>
  <Application>Microsoft Office PowerPoint</Application>
  <PresentationFormat>A4 210 x 297 mm</PresentationFormat>
  <Paragraphs>90</Paragraphs>
  <Slides>11</Slides>
  <Notes>6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7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11</vt:i4>
      </vt:variant>
    </vt:vector>
  </HeadingPairs>
  <TitlesOfParts>
    <vt:vector size="19" baseType="lpstr">
      <vt:lpstr>HG創英角ｺﾞｼｯｸUB</vt:lpstr>
      <vt:lpstr>メイリオ</vt:lpstr>
      <vt:lpstr>游ゴシック</vt:lpstr>
      <vt:lpstr>游ゴシック Light</vt:lpstr>
      <vt:lpstr>Arial</vt:lpstr>
      <vt:lpstr>Calibri</vt:lpstr>
      <vt:lpstr>Calibri Light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M-Ishida</dc:creator>
  <cp:lastModifiedBy>M-Ishida</cp:lastModifiedBy>
  <cp:revision>193</cp:revision>
  <dcterms:created xsi:type="dcterms:W3CDTF">2017-10-20T06:18:11Z</dcterms:created>
  <dcterms:modified xsi:type="dcterms:W3CDTF">2018-01-29T03:07:19Z</dcterms:modified>
</cp:coreProperties>
</file>